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8"/>
  </p:notesMasterIdLst>
  <p:sldIdLst>
    <p:sldId id="391" r:id="rId2"/>
    <p:sldId id="460" r:id="rId3"/>
    <p:sldId id="461" r:id="rId4"/>
    <p:sldId id="352" r:id="rId5"/>
    <p:sldId id="353" r:id="rId6"/>
    <p:sldId id="392" r:id="rId7"/>
    <p:sldId id="356" r:id="rId8"/>
    <p:sldId id="357" r:id="rId9"/>
    <p:sldId id="396" r:id="rId10"/>
    <p:sldId id="398" r:id="rId11"/>
    <p:sldId id="399" r:id="rId12"/>
    <p:sldId id="400" r:id="rId13"/>
    <p:sldId id="401" r:id="rId14"/>
    <p:sldId id="367" r:id="rId15"/>
    <p:sldId id="368" r:id="rId16"/>
    <p:sldId id="402" r:id="rId17"/>
    <p:sldId id="369" r:id="rId18"/>
    <p:sldId id="370" r:id="rId19"/>
    <p:sldId id="373" r:id="rId20"/>
    <p:sldId id="405" r:id="rId21"/>
    <p:sldId id="374" r:id="rId22"/>
    <p:sldId id="375" r:id="rId23"/>
    <p:sldId id="376" r:id="rId24"/>
    <p:sldId id="377" r:id="rId25"/>
    <p:sldId id="378" r:id="rId26"/>
    <p:sldId id="404" r:id="rId27"/>
    <p:sldId id="407" r:id="rId28"/>
    <p:sldId id="379" r:id="rId29"/>
    <p:sldId id="380" r:id="rId30"/>
    <p:sldId id="381" r:id="rId31"/>
    <p:sldId id="406" r:id="rId32"/>
    <p:sldId id="408" r:id="rId33"/>
    <p:sldId id="409" r:id="rId34"/>
    <p:sldId id="410" r:id="rId35"/>
    <p:sldId id="411" r:id="rId36"/>
    <p:sldId id="412" r:id="rId37"/>
    <p:sldId id="413" r:id="rId38"/>
    <p:sldId id="414" r:id="rId39"/>
    <p:sldId id="415" r:id="rId40"/>
    <p:sldId id="416" r:id="rId41"/>
    <p:sldId id="417" r:id="rId42"/>
    <p:sldId id="418" r:id="rId43"/>
    <p:sldId id="423" r:id="rId44"/>
    <p:sldId id="424" r:id="rId45"/>
    <p:sldId id="426" r:id="rId46"/>
    <p:sldId id="428" r:id="rId47"/>
    <p:sldId id="429" r:id="rId48"/>
    <p:sldId id="431" r:id="rId49"/>
    <p:sldId id="432" r:id="rId50"/>
    <p:sldId id="433" r:id="rId51"/>
    <p:sldId id="434" r:id="rId52"/>
    <p:sldId id="435" r:id="rId53"/>
    <p:sldId id="436" r:id="rId54"/>
    <p:sldId id="437" r:id="rId55"/>
    <p:sldId id="438" r:id="rId56"/>
    <p:sldId id="439" r:id="rId57"/>
    <p:sldId id="440" r:id="rId58"/>
    <p:sldId id="441" r:id="rId59"/>
    <p:sldId id="455" r:id="rId60"/>
    <p:sldId id="456" r:id="rId61"/>
    <p:sldId id="457" r:id="rId62"/>
    <p:sldId id="458" r:id="rId63"/>
    <p:sldId id="459" r:id="rId64"/>
    <p:sldId id="452" r:id="rId65"/>
    <p:sldId id="453" r:id="rId66"/>
    <p:sldId id="45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155" autoAdjust="0"/>
  </p:normalViewPr>
  <p:slideViewPr>
    <p:cSldViewPr snapToGrid="0">
      <p:cViewPr varScale="1">
        <p:scale>
          <a:sx n="82" d="100"/>
          <a:sy n="82" d="100"/>
        </p:scale>
        <p:origin x="67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4F351-B6C8-421A-AF36-336420B5229C}" type="datetimeFigureOut">
              <a:rPr lang="en-US" smtClean="0"/>
              <a:t>4/12/2017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0A817-B229-4DB6-A4EA-F55DEA3555B2}" type="slidenum">
              <a:rPr lang="en-US" smtClean="0"/>
              <a:t>‹#›</a:t>
            </a:fld>
            <a:endParaRPr lang="en-US"/>
          </a:p>
        </p:txBody>
      </p:sp>
    </p:spTree>
    <p:extLst>
      <p:ext uri="{BB962C8B-B14F-4D97-AF65-F5344CB8AC3E}">
        <p14:creationId xmlns:p14="http://schemas.microsoft.com/office/powerpoint/2010/main" val="182274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53734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1200"/>
              </a:spcBef>
              <a:buClr>
                <a:schemeClr val="accent3">
                  <a:lumMod val="75000"/>
                </a:schemeClr>
              </a:buClr>
              <a:buNone/>
            </a:pPr>
            <a:r>
              <a:rPr lang="en-US" altLang="en-US" b="1" dirty="0">
                <a:latin typeface="Garamond" panose="02020404030301010803" pitchFamily="18" charset="0"/>
              </a:rPr>
              <a:t>Importantly, the DTSA also defines “improper misappropriation”, or theft in plain English, and most critically, what interests cannot be misappropriated by definition by a former employee.</a:t>
            </a:r>
          </a:p>
          <a:p>
            <a:pPr marL="0" indent="0">
              <a:spcBef>
                <a:spcPts val="1200"/>
              </a:spcBef>
              <a:buClr>
                <a:schemeClr val="accent3">
                  <a:lumMod val="75000"/>
                </a:schemeClr>
              </a:buClr>
              <a:buNone/>
            </a:pPr>
            <a:endParaRPr lang="en-US" altLang="en-US" b="1" dirty="0">
              <a:latin typeface="Garamond" panose="02020404030301010803" pitchFamily="18" charset="0"/>
            </a:endParaRPr>
          </a:p>
          <a:p>
            <a:pPr marL="0" indent="0">
              <a:spcBef>
                <a:spcPts val="1200"/>
              </a:spcBef>
              <a:buClr>
                <a:schemeClr val="accent3">
                  <a:lumMod val="75000"/>
                </a:schemeClr>
              </a:buClr>
              <a:buNone/>
            </a:pPr>
            <a:r>
              <a:rPr lang="en-US" altLang="en-US" b="1" dirty="0">
                <a:latin typeface="Garamond" panose="02020404030301010803" pitchFamily="18" charset="0"/>
              </a:rPr>
              <a:t>The critical piece here  for our purposes is the critical need to first clearly define one trade’s secrets so that a forensic expert can then more easily identify evidence of inappropriate misappropriation.</a:t>
            </a:r>
          </a:p>
          <a:p>
            <a:pPr marL="0" indent="0">
              <a:spcBef>
                <a:spcPts val="1200"/>
              </a:spcBef>
              <a:buClr>
                <a:schemeClr val="accent3">
                  <a:lumMod val="75000"/>
                </a:schemeClr>
              </a:buClr>
              <a:buNone/>
            </a:pPr>
            <a:endParaRPr lang="en-US" altLang="en-US" b="1" dirty="0">
              <a:latin typeface="Garamond" panose="02020404030301010803" pitchFamily="18" charset="0"/>
            </a:endParaRPr>
          </a:p>
          <a:p>
            <a:pPr marL="0" indent="0">
              <a:spcBef>
                <a:spcPts val="1200"/>
              </a:spcBef>
              <a:buClr>
                <a:schemeClr val="accent3">
                  <a:lumMod val="75000"/>
                </a:schemeClr>
              </a:buClr>
              <a:buNone/>
            </a:pPr>
            <a:endParaRPr lang="en-US" altLang="en-US" b="1" dirty="0">
              <a:latin typeface="Garamond" panose="02020404030301010803" pitchFamily="18" charset="0"/>
            </a:endParaRPr>
          </a:p>
          <a:p>
            <a:pPr marL="0" indent="0">
              <a:spcBef>
                <a:spcPts val="1200"/>
              </a:spcBef>
              <a:buClr>
                <a:schemeClr val="accent3">
                  <a:lumMod val="75000"/>
                </a:schemeClr>
              </a:buClr>
              <a:buNone/>
            </a:pPr>
            <a:r>
              <a:rPr lang="en-US" altLang="en-US" b="1" dirty="0">
                <a:latin typeface="Garamond" panose="02020404030301010803" pitchFamily="18" charset="0"/>
              </a:rPr>
              <a:t>U.S. Code 1839(5)(A) pro</a:t>
            </a:r>
          </a:p>
          <a:p>
            <a:pPr marL="0" indent="0">
              <a:spcBef>
                <a:spcPts val="1200"/>
              </a:spcBef>
              <a:buClr>
                <a:schemeClr val="accent3">
                  <a:lumMod val="75000"/>
                </a:schemeClr>
              </a:buClr>
              <a:buNone/>
            </a:pPr>
            <a:r>
              <a:rPr lang="en-US" altLang="en-US" b="1" dirty="0">
                <a:latin typeface="Garamond" panose="02020404030301010803" pitchFamily="18" charset="0"/>
              </a:rPr>
              <a:t>(5) </a:t>
            </a:r>
            <a:r>
              <a:rPr lang="en-US" altLang="en-US" dirty="0">
                <a:latin typeface="Garamond" panose="02020404030301010803" pitchFamily="18" charset="0"/>
              </a:rPr>
              <a:t>the term “misappropriation” means—</a:t>
            </a:r>
          </a:p>
          <a:p>
            <a:pPr marL="0" indent="0">
              <a:spcBef>
                <a:spcPts val="1200"/>
              </a:spcBef>
              <a:buClr>
                <a:schemeClr val="accent3">
                  <a:lumMod val="75000"/>
                </a:schemeClr>
              </a:buClr>
              <a:buNone/>
            </a:pPr>
            <a:r>
              <a:rPr lang="en-US" altLang="en-US" b="1" dirty="0">
                <a:latin typeface="Garamond" panose="02020404030301010803" pitchFamily="18" charset="0"/>
              </a:rPr>
              <a:t>(A)  </a:t>
            </a:r>
            <a:r>
              <a:rPr lang="en-US" altLang="en-US" dirty="0">
                <a:latin typeface="Garamond" panose="02020404030301010803" pitchFamily="18" charset="0"/>
              </a:rPr>
              <a:t>acquisition of a trade secret of another by a person who knows or has reason to know that the trade secret was acquired by </a:t>
            </a:r>
            <a:r>
              <a:rPr lang="en-US" altLang="en-US" b="1" dirty="0">
                <a:latin typeface="Garamond" panose="02020404030301010803" pitchFamily="18" charset="0"/>
              </a:rPr>
              <a:t>improper</a:t>
            </a:r>
            <a:r>
              <a:rPr lang="en-US" altLang="en-US" dirty="0">
                <a:latin typeface="Garamond" panose="02020404030301010803" pitchFamily="18" charset="0"/>
              </a:rPr>
              <a:t> means</a:t>
            </a:r>
          </a:p>
          <a:p>
            <a:pPr marL="0" indent="0">
              <a:spcBef>
                <a:spcPts val="1200"/>
              </a:spcBef>
              <a:buClr>
                <a:schemeClr val="accent3">
                  <a:lumMod val="75000"/>
                </a:schemeClr>
              </a:buClr>
              <a:buNone/>
            </a:pPr>
            <a:r>
              <a:rPr lang="en-US" altLang="en-US" b="1" dirty="0">
                <a:latin typeface="Garamond" panose="02020404030301010803" pitchFamily="18" charset="0"/>
              </a:rPr>
              <a:t>(6) the term “improper means”—</a:t>
            </a:r>
          </a:p>
          <a:p>
            <a:pPr marL="0" indent="0">
              <a:spcBef>
                <a:spcPts val="1200"/>
              </a:spcBef>
              <a:buClr>
                <a:schemeClr val="accent3">
                  <a:lumMod val="75000"/>
                </a:schemeClr>
              </a:buClr>
              <a:buNone/>
            </a:pPr>
            <a:r>
              <a:rPr lang="en-US" altLang="en-US" b="1" dirty="0">
                <a:latin typeface="Garamond" panose="02020404030301010803" pitchFamily="18" charset="0"/>
              </a:rPr>
              <a:t>(B) does not include reverse engineering, independent derivation, or any other lawful means of acquisition</a:t>
            </a:r>
          </a:p>
          <a:p>
            <a:pPr marL="0" indent="0" algn="ctr">
              <a:spcBef>
                <a:spcPts val="1200"/>
              </a:spcBef>
              <a:buClr>
                <a:schemeClr val="accent3">
                  <a:lumMod val="75000"/>
                </a:schemeClr>
              </a:buClr>
              <a:buNone/>
            </a:pPr>
            <a:r>
              <a:rPr lang="en-US" altLang="en-US" dirty="0">
                <a:latin typeface="Garamond" panose="02020404030301010803" pitchFamily="18" charset="0"/>
              </a:rPr>
              <a:t>Now let us examine how evidence mapping and computer forensic analysis can uncover improper misappropriation</a:t>
            </a:r>
          </a:p>
          <a:p>
            <a:pPr>
              <a:spcBef>
                <a:spcPts val="1220"/>
              </a:spcBef>
              <a:buClr>
                <a:schemeClr val="accent3">
                  <a:lumMod val="75000"/>
                </a:schemeClr>
              </a:buClr>
            </a:pPr>
            <a:endParaRPr lang="en-US" altLang="en-US" dirty="0"/>
          </a:p>
        </p:txBody>
      </p:sp>
    </p:spTree>
    <p:extLst>
      <p:ext uri="{BB962C8B-B14F-4D97-AF65-F5344CB8AC3E}">
        <p14:creationId xmlns:p14="http://schemas.microsoft.com/office/powerpoint/2010/main" val="363644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1200"/>
              </a:spcBef>
              <a:buClr>
                <a:schemeClr val="accent3">
                  <a:lumMod val="75000"/>
                </a:schemeClr>
              </a:buClr>
            </a:pPr>
            <a:r>
              <a:rPr lang="en-US" altLang="en-US" sz="2000" b="1" dirty="0">
                <a:latin typeface="Garamond" panose="02020404030301010803" pitchFamily="18" charset="0"/>
              </a:rPr>
              <a:t>USC 1030, otherwise known as the Computer Fraud and Abuse Act, deals with the concept of unauthorized access and intent to cause material harm.    In our evidence mapping section of the class, we will provide simple concrete steps to identify what an ex employee was authorized to access versus what an ex-employee actually did access and then what actions the ex-employee took after gaining unauthorized access.</a:t>
            </a:r>
          </a:p>
          <a:p>
            <a:pPr algn="just">
              <a:spcBef>
                <a:spcPts val="1200"/>
              </a:spcBef>
              <a:buClr>
                <a:schemeClr val="accent3">
                  <a:lumMod val="75000"/>
                </a:schemeClr>
              </a:buClr>
            </a:pPr>
            <a:endParaRPr lang="en-US" altLang="en-US" sz="2000" b="1" dirty="0">
              <a:latin typeface="Garamond" panose="02020404030301010803" pitchFamily="18" charset="0"/>
            </a:endParaRPr>
          </a:p>
          <a:p>
            <a:pPr algn="just">
              <a:spcBef>
                <a:spcPts val="1200"/>
              </a:spcBef>
              <a:buClr>
                <a:schemeClr val="accent3">
                  <a:lumMod val="75000"/>
                </a:schemeClr>
              </a:buClr>
            </a:pPr>
            <a:r>
              <a:rPr lang="en-US" altLang="en-US" sz="2000" b="1" dirty="0">
                <a:latin typeface="Garamond" panose="02020404030301010803" pitchFamily="18" charset="0"/>
              </a:rPr>
              <a:t>When “authorized” becomes “unauthorized” access and reasonably showing the transgressor’s intent to cause material harm or deprive the victim of significant financial value.</a:t>
            </a:r>
          </a:p>
          <a:p>
            <a:pPr algn="just">
              <a:spcBef>
                <a:spcPts val="1200"/>
              </a:spcBef>
              <a:buClr>
                <a:schemeClr val="accent3">
                  <a:lumMod val="75000"/>
                </a:schemeClr>
              </a:buClr>
            </a:pPr>
            <a:r>
              <a:rPr lang="en-US" altLang="en-US" sz="2000" b="1" dirty="0">
                <a:latin typeface="Garamond" panose="02020404030301010803" pitchFamily="18" charset="0"/>
              </a:rPr>
              <a:t>For example, evidence that a former employee, notwithstanding their former employer’s reasonable steps taken to protect company information, took steps to access sections of their former employer’s R&amp;D server to which the employee was not officially provided access, created copies of the company’s future prototype drawings, and then deleted the company’s only copies of the prototype drawings could be construed as actionable under 18 USC 1030.</a:t>
            </a:r>
          </a:p>
          <a:p>
            <a:pPr algn="just">
              <a:spcBef>
                <a:spcPts val="1200"/>
              </a:spcBef>
              <a:buClr>
                <a:schemeClr val="accent3">
                  <a:lumMod val="75000"/>
                </a:schemeClr>
              </a:buClr>
            </a:pPr>
            <a:endParaRPr lang="en-US" altLang="en-US" sz="2000" dirty="0">
              <a:latin typeface="Garamond" panose="02020404030301010803" pitchFamily="18" charset="0"/>
            </a:endParaRPr>
          </a:p>
          <a:p>
            <a:pPr marL="454025" lvl="1" indent="0" algn="just">
              <a:spcBef>
                <a:spcPts val="1200"/>
              </a:spcBef>
              <a:buClr>
                <a:schemeClr val="accent3">
                  <a:lumMod val="75000"/>
                </a:schemeClr>
              </a:buClr>
              <a:buNone/>
            </a:pPr>
            <a:r>
              <a:rPr lang="en-US" altLang="en-US" sz="2000" dirty="0">
                <a:latin typeface="Garamond" panose="02020404030301010803" pitchFamily="18" charset="0"/>
              </a:rPr>
              <a:t>http://uscode.house.gov/view.xhtml?req=(title:18%20section:1030%20edition:prelim)</a:t>
            </a:r>
          </a:p>
          <a:p>
            <a:endParaRPr lang="en-US" sz="1200" dirty="0"/>
          </a:p>
          <a:p>
            <a:pPr>
              <a:spcBef>
                <a:spcPts val="1220"/>
              </a:spcBef>
              <a:buClr>
                <a:schemeClr val="accent3">
                  <a:lumMod val="75000"/>
                </a:schemeClr>
              </a:buClr>
            </a:pPr>
            <a:endParaRPr lang="en-US" altLang="en-US" sz="2400" dirty="0">
              <a:latin typeface="Calibri" pitchFamily="34" charset="0"/>
            </a:endParaRPr>
          </a:p>
        </p:txBody>
      </p:sp>
    </p:spTree>
    <p:extLst>
      <p:ext uri="{BB962C8B-B14F-4D97-AF65-F5344CB8AC3E}">
        <p14:creationId xmlns:p14="http://schemas.microsoft.com/office/powerpoint/2010/main" val="208368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1200"/>
              </a:spcBef>
              <a:buClr>
                <a:schemeClr val="accent3">
                  <a:lumMod val="75000"/>
                </a:schemeClr>
              </a:buClr>
              <a:buNone/>
            </a:pPr>
            <a:r>
              <a:rPr lang="en-US" altLang="en-US" sz="2400" dirty="0">
                <a:latin typeface="Garamond" panose="02020404030301010803" pitchFamily="18" charset="0"/>
              </a:rPr>
              <a:t>The existence of an enforceable restrictive covenant can improve the chances of achieving a permanent injunction.</a:t>
            </a:r>
          </a:p>
          <a:p>
            <a:pPr marL="0" indent="0">
              <a:spcBef>
                <a:spcPts val="1200"/>
              </a:spcBef>
              <a:buClr>
                <a:schemeClr val="accent3">
                  <a:lumMod val="75000"/>
                </a:schemeClr>
              </a:buClr>
              <a:buNone/>
            </a:pPr>
            <a:r>
              <a:rPr lang="en-US" altLang="en-US" sz="2400" dirty="0">
                <a:latin typeface="Garamond" panose="02020404030301010803" pitchFamily="18" charset="0"/>
              </a:rPr>
              <a:t>Oftentimes restrictive covenants are found to be non-enforceable due non-compliance with state laws where the employee works versus the state laws where the corporate parent is located. </a:t>
            </a:r>
          </a:p>
          <a:p>
            <a:pPr marL="0" indent="0">
              <a:spcBef>
                <a:spcPts val="1200"/>
              </a:spcBef>
              <a:buClr>
                <a:schemeClr val="accent3">
                  <a:lumMod val="75000"/>
                </a:schemeClr>
              </a:buClr>
              <a:buNone/>
            </a:pPr>
            <a:r>
              <a:rPr lang="en-US" altLang="en-US" sz="2400" dirty="0">
                <a:latin typeface="Garamond" panose="02020404030301010803" pitchFamily="18" charset="0"/>
              </a:rPr>
              <a:t>Review existing restrictive covenants to confirm each covenant complies with state laws and make appropriate revisions.</a:t>
            </a:r>
          </a:p>
          <a:p>
            <a:pPr>
              <a:spcBef>
                <a:spcPts val="1200"/>
              </a:spcBef>
              <a:buClr>
                <a:schemeClr val="accent3">
                  <a:lumMod val="75000"/>
                </a:schemeClr>
              </a:buClr>
            </a:pPr>
            <a:endParaRPr lang="en-US" altLang="en-US" sz="2400" dirty="0">
              <a:latin typeface="Garamond" panose="02020404030301010803" pitchFamily="18" charset="0"/>
            </a:endParaRPr>
          </a:p>
          <a:p>
            <a:pPr>
              <a:spcBef>
                <a:spcPts val="1200"/>
              </a:spcBef>
              <a:buClr>
                <a:schemeClr val="accent3">
                  <a:lumMod val="75000"/>
                </a:schemeClr>
              </a:buClr>
            </a:pPr>
            <a:r>
              <a:rPr lang="en-US" altLang="en-US" sz="2400" dirty="0">
                <a:latin typeface="Garamond" panose="02020404030301010803" pitchFamily="18" charset="0"/>
              </a:rPr>
              <a:t>Temporary or Preventative Injunction / TRO to stem the bleeding or prevent foreseeable harm while facts at issue are gathered and assessed</a:t>
            </a:r>
          </a:p>
          <a:p>
            <a:pPr>
              <a:spcBef>
                <a:spcPts val="1200"/>
              </a:spcBef>
              <a:buClr>
                <a:schemeClr val="accent3">
                  <a:lumMod val="75000"/>
                </a:schemeClr>
              </a:buClr>
            </a:pPr>
            <a:r>
              <a:rPr lang="en-US" altLang="en-US" sz="2400" dirty="0">
                <a:latin typeface="Garamond" panose="02020404030301010803" pitchFamily="18" charset="0"/>
              </a:rPr>
              <a:t>Mandatory Injunction / Specific Performance to restrain or remediate a threatened harm</a:t>
            </a:r>
          </a:p>
          <a:p>
            <a:pPr>
              <a:spcBef>
                <a:spcPts val="1200"/>
              </a:spcBef>
              <a:buClr>
                <a:schemeClr val="accent3">
                  <a:lumMod val="75000"/>
                </a:schemeClr>
              </a:buClr>
            </a:pPr>
            <a:r>
              <a:rPr lang="en-US" altLang="en-US" sz="2400" dirty="0">
                <a:latin typeface="Garamond" panose="02020404030301010803" pitchFamily="18" charset="0"/>
              </a:rPr>
              <a:t>Permanent Injunction</a:t>
            </a:r>
          </a:p>
        </p:txBody>
      </p:sp>
    </p:spTree>
    <p:extLst>
      <p:ext uri="{BB962C8B-B14F-4D97-AF65-F5344CB8AC3E}">
        <p14:creationId xmlns:p14="http://schemas.microsoft.com/office/powerpoint/2010/main" val="328459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buClr>
                <a:schemeClr val="accent3">
                  <a:lumMod val="75000"/>
                </a:schemeClr>
              </a:buClr>
            </a:pPr>
            <a:r>
              <a:rPr lang="en-US" altLang="en-US" sz="1800" dirty="0">
                <a:latin typeface="Garamond" panose="02020404030301010803" pitchFamily="18" charset="0"/>
              </a:rPr>
              <a:t>Here are some basic qualities of an enforceable restrictive covenant. If forensic analysis reveals evidence of “improper misappropriation” of significant trade secrets, a lack of a pre-existing restrictive covenant does not mean a potential plaintiff is without other avenues of potential relief.</a:t>
            </a:r>
          </a:p>
          <a:p>
            <a:pPr>
              <a:spcBef>
                <a:spcPts val="1200"/>
              </a:spcBef>
              <a:buClr>
                <a:schemeClr val="accent3">
                  <a:lumMod val="75000"/>
                </a:schemeClr>
              </a:buClr>
            </a:pPr>
            <a:endParaRPr lang="en-US" altLang="en-US" sz="1800" dirty="0">
              <a:latin typeface="Garamond" panose="02020404030301010803" pitchFamily="18" charset="0"/>
            </a:endParaRPr>
          </a:p>
          <a:p>
            <a:pPr>
              <a:spcBef>
                <a:spcPts val="1200"/>
              </a:spcBef>
              <a:buClr>
                <a:schemeClr val="accent3">
                  <a:lumMod val="75000"/>
                </a:schemeClr>
              </a:buClr>
            </a:pPr>
            <a:r>
              <a:rPr lang="en-US" altLang="en-US" sz="1800" dirty="0">
                <a:latin typeface="Garamond" panose="02020404030301010803" pitchFamily="18" charset="0"/>
              </a:rPr>
              <a:t>Restrictive covenants (as it relates to employment) typically address one or more of three primary areas:</a:t>
            </a:r>
          </a:p>
          <a:p>
            <a:pPr marL="285750" indent="-285750">
              <a:spcBef>
                <a:spcPts val="1200"/>
              </a:spcBef>
              <a:buClr>
                <a:schemeClr val="accent3">
                  <a:lumMod val="75000"/>
                </a:schemeClr>
              </a:buClr>
              <a:buFont typeface="Arial" panose="020B0604020202020204" pitchFamily="34" charset="0"/>
              <a:buChar char="•"/>
            </a:pPr>
            <a:r>
              <a:rPr lang="en-US" altLang="en-US" sz="1800" dirty="0">
                <a:latin typeface="Garamond" panose="02020404030301010803" pitchFamily="18" charset="0"/>
              </a:rPr>
              <a:t>Non-compete, enjoining the former employee from working for a direct competitor in the same or similar capacity as his/her prior role</a:t>
            </a:r>
          </a:p>
          <a:p>
            <a:pPr marL="285750" indent="-285750">
              <a:spcBef>
                <a:spcPts val="1200"/>
              </a:spcBef>
              <a:buClr>
                <a:schemeClr val="accent3">
                  <a:lumMod val="75000"/>
                </a:schemeClr>
              </a:buClr>
              <a:buFont typeface="Arial" panose="020B0604020202020204" pitchFamily="34" charset="0"/>
              <a:buChar char="•"/>
            </a:pPr>
            <a:r>
              <a:rPr lang="en-US" altLang="en-US" sz="1800" dirty="0">
                <a:latin typeface="Garamond" panose="02020404030301010803" pitchFamily="18" charset="0"/>
              </a:rPr>
              <a:t>Non-solicitation, precluding the employee to solicit others to depart the organization</a:t>
            </a:r>
          </a:p>
          <a:p>
            <a:pPr marL="285750" indent="-285750">
              <a:spcBef>
                <a:spcPts val="1200"/>
              </a:spcBef>
              <a:buClr>
                <a:schemeClr val="accent3">
                  <a:lumMod val="75000"/>
                </a:schemeClr>
              </a:buClr>
              <a:buFont typeface="Arial" panose="020B0604020202020204" pitchFamily="34" charset="0"/>
              <a:buChar char="•"/>
            </a:pPr>
            <a:r>
              <a:rPr lang="en-US" altLang="en-US" sz="1800" dirty="0">
                <a:latin typeface="Garamond" panose="02020404030301010803" pitchFamily="18" charset="0"/>
              </a:rPr>
              <a:t>Non-disclosure, preventing the unauthorized release of confidential, proprietary or otherwise protected information</a:t>
            </a:r>
          </a:p>
          <a:p>
            <a:pPr marL="53975" indent="0">
              <a:spcBef>
                <a:spcPts val="1200"/>
              </a:spcBef>
              <a:buClr>
                <a:schemeClr val="accent3">
                  <a:lumMod val="75000"/>
                </a:schemeClr>
              </a:buClr>
              <a:buNone/>
            </a:pPr>
            <a:r>
              <a:rPr lang="en-US" altLang="en-US" sz="1800" dirty="0">
                <a:latin typeface="Garamond" panose="02020404030301010803" pitchFamily="18" charset="0"/>
              </a:rPr>
              <a:t>Illinois, for example, considers whether a legitimate business interest exists based on the totality of the facts and circumstances of the individual case. Factors to be considered are:</a:t>
            </a:r>
          </a:p>
          <a:p>
            <a:pPr marL="339725" indent="-285750">
              <a:spcBef>
                <a:spcPts val="1200"/>
              </a:spcBef>
              <a:buClr>
                <a:schemeClr val="accent3">
                  <a:lumMod val="75000"/>
                </a:schemeClr>
              </a:buClr>
              <a:buFont typeface="Arial" panose="020B0604020202020204" pitchFamily="34" charset="0"/>
              <a:buChar char="•"/>
            </a:pPr>
            <a:r>
              <a:rPr lang="en-US" altLang="en-US" sz="1800" dirty="0">
                <a:latin typeface="Garamond" panose="02020404030301010803" pitchFamily="18" charset="0"/>
              </a:rPr>
              <a:t>The near-permanence of customer relationships</a:t>
            </a:r>
          </a:p>
          <a:p>
            <a:pPr marL="339725" indent="-285750">
              <a:spcBef>
                <a:spcPts val="1200"/>
              </a:spcBef>
              <a:buClr>
                <a:schemeClr val="accent3">
                  <a:lumMod val="75000"/>
                </a:schemeClr>
              </a:buClr>
              <a:buFont typeface="Arial" panose="020B0604020202020204" pitchFamily="34" charset="0"/>
              <a:buChar char="•"/>
            </a:pPr>
            <a:r>
              <a:rPr lang="en-US" altLang="en-US" sz="1800" dirty="0">
                <a:latin typeface="Garamond" panose="02020404030301010803" pitchFamily="18" charset="0"/>
              </a:rPr>
              <a:t>The employee’s acquisition of confidential information through his employment</a:t>
            </a:r>
          </a:p>
          <a:p>
            <a:pPr marL="339725" indent="-285750">
              <a:spcBef>
                <a:spcPts val="1200"/>
              </a:spcBef>
              <a:buClr>
                <a:schemeClr val="accent3">
                  <a:lumMod val="75000"/>
                </a:schemeClr>
              </a:buClr>
              <a:buFont typeface="Arial" panose="020B0604020202020204" pitchFamily="34" charset="0"/>
              <a:buChar char="•"/>
            </a:pPr>
            <a:r>
              <a:rPr lang="en-US" altLang="en-US" sz="1800" dirty="0">
                <a:latin typeface="Garamond" panose="02020404030301010803" pitchFamily="18" charset="0"/>
              </a:rPr>
              <a:t>Time and place restrictions </a:t>
            </a:r>
            <a:r>
              <a:rPr lang="en-US" altLang="en-US" sz="1800" i="1" dirty="0">
                <a:latin typeface="Garamond" panose="02020404030301010803" pitchFamily="18" charset="0"/>
              </a:rPr>
              <a:t>Reliable Fire Equipment Co. v. Arredondo, </a:t>
            </a:r>
            <a:r>
              <a:rPr lang="en-US" altLang="en-US" sz="1800" dirty="0">
                <a:latin typeface="Garamond" panose="02020404030301010803" pitchFamily="18" charset="0"/>
              </a:rPr>
              <a:t>2011 IL 111871.</a:t>
            </a:r>
          </a:p>
          <a:p>
            <a:endParaRPr lang="en-US" sz="2400" dirty="0"/>
          </a:p>
          <a:p>
            <a:r>
              <a:rPr lang="en-US" sz="2400" dirty="0"/>
              <a:t>If forensic analysis reveals evidence of “improper misappropriation” of significant trade secrets, or the threat thereof, a lack of a pre-existing restrictive covenant does not mean a potential plaintiff is without other avenues of potential relief.</a:t>
            </a:r>
          </a:p>
        </p:txBody>
      </p:sp>
    </p:spTree>
    <p:extLst>
      <p:ext uri="{BB962C8B-B14F-4D97-AF65-F5344CB8AC3E}">
        <p14:creationId xmlns:p14="http://schemas.microsoft.com/office/powerpoint/2010/main" val="104701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Garamond" panose="02020404030301010803" pitchFamily="18" charset="0"/>
                <a:ea typeface="Calibri" panose="020F0502020204030204" pitchFamily="34" charset="0"/>
                <a:cs typeface="Times New Roman" panose="02020603050405020304" pitchFamily="18" charset="0"/>
              </a:rPr>
              <a:t>With “Win” Defined, Now it is Time to Take Steps to Identify Custodians of Evidence Potentially Relevant to the Dispute</a:t>
            </a: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68339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Dilbert’s boss and an unethical lackey discuss the absolute wrong approach to addressing ones’ duties to preserve evidence.</a:t>
            </a: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04138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1200"/>
              </a:spcBef>
              <a:buClr>
                <a:schemeClr val="accent3">
                  <a:lumMod val="75000"/>
                </a:schemeClr>
              </a:buClr>
              <a:buNone/>
            </a:pPr>
            <a:r>
              <a:rPr lang="en-US" altLang="en-US" sz="2800" dirty="0">
                <a:latin typeface="Garamond" panose="02020404030301010803" pitchFamily="18" charset="0"/>
              </a:rPr>
              <a:t>The first step is to define and track custodians of evidence potentially relevant to the investigation.  </a:t>
            </a:r>
          </a:p>
          <a:p>
            <a:pPr marL="0" indent="0">
              <a:spcBef>
                <a:spcPts val="1200"/>
              </a:spcBef>
              <a:buClr>
                <a:schemeClr val="accent3">
                  <a:lumMod val="75000"/>
                </a:schemeClr>
              </a:buClr>
              <a:buNone/>
            </a:pPr>
            <a:endParaRPr lang="en-US" altLang="en-US" sz="2800" dirty="0">
              <a:latin typeface="Garamond" panose="02020404030301010803" pitchFamily="18" charset="0"/>
            </a:endParaRPr>
          </a:p>
          <a:p>
            <a:pPr marL="0" indent="0">
              <a:spcBef>
                <a:spcPts val="1200"/>
              </a:spcBef>
              <a:buClr>
                <a:schemeClr val="accent3">
                  <a:lumMod val="75000"/>
                </a:schemeClr>
              </a:buClr>
              <a:buNone/>
            </a:pPr>
            <a:r>
              <a:rPr lang="en-US" altLang="en-US" sz="2800" dirty="0">
                <a:latin typeface="Garamond" panose="02020404030301010803" pitchFamily="18" charset="0"/>
              </a:rPr>
              <a:t>A Custodian of Evidence may be defined as:</a:t>
            </a:r>
          </a:p>
          <a:p>
            <a:pPr marL="739775" lvl="1" algn="just">
              <a:spcBef>
                <a:spcPts val="1200"/>
              </a:spcBef>
              <a:buClr>
                <a:schemeClr val="accent3">
                  <a:lumMod val="75000"/>
                </a:schemeClr>
              </a:buClr>
            </a:pPr>
            <a:r>
              <a:rPr lang="en-US" altLang="en-US" sz="2400" dirty="0">
                <a:latin typeface="Garamond" panose="02020404030301010803" pitchFamily="18" charset="0"/>
              </a:rPr>
              <a:t>Person or person(s) with direct knowledge and/or control of evidence potentially relevant to the underlying matter.</a:t>
            </a:r>
          </a:p>
          <a:p>
            <a:pPr marL="739775" lvl="1" algn="just">
              <a:spcBef>
                <a:spcPts val="1200"/>
              </a:spcBef>
              <a:buClr>
                <a:schemeClr val="accent3">
                  <a:lumMod val="75000"/>
                </a:schemeClr>
              </a:buClr>
            </a:pPr>
            <a:r>
              <a:rPr lang="en-US" altLang="en-US" sz="2400" dirty="0">
                <a:latin typeface="Garamond" panose="02020404030301010803" pitchFamily="18" charset="0"/>
              </a:rPr>
              <a:t>IT Custodian:  The IT employee(s) of the Plaintiff and/or Defendant’s organization who can identify and help preserve evidence potentially relevant to the underlying matter</a:t>
            </a:r>
          </a:p>
          <a:p>
            <a:pPr marL="739775" lvl="1" algn="just">
              <a:spcBef>
                <a:spcPts val="1200"/>
              </a:spcBef>
              <a:buClr>
                <a:schemeClr val="accent3">
                  <a:lumMod val="75000"/>
                </a:schemeClr>
              </a:buClr>
            </a:pPr>
            <a:r>
              <a:rPr lang="en-US" altLang="en-US" sz="2400" dirty="0">
                <a:latin typeface="Garamond" panose="02020404030301010803" pitchFamily="18" charset="0"/>
              </a:rPr>
              <a:t>Individual Custodian:  Person or person(s) directly involved in the dispute such as a Defendant former employee suspected of misappropriating trade secrets.</a:t>
            </a:r>
          </a:p>
          <a:p>
            <a:pPr marL="454025" lvl="1" indent="0" algn="just">
              <a:spcBef>
                <a:spcPts val="1200"/>
              </a:spcBef>
              <a:buClr>
                <a:schemeClr val="accent3">
                  <a:lumMod val="75000"/>
                </a:schemeClr>
              </a:buClr>
              <a:buNone/>
            </a:pPr>
            <a:r>
              <a:rPr lang="en-US" altLang="en-US" sz="2400" dirty="0">
                <a:latin typeface="Garamond" panose="02020404030301010803" pitchFamily="18" charset="0"/>
              </a:rPr>
              <a:t>In complex disputes, the list of Individual Custodians can be expected to evolve</a:t>
            </a:r>
          </a:p>
          <a:p>
            <a:pPr>
              <a:spcBef>
                <a:spcPts val="1220"/>
              </a:spcBef>
              <a:buClr>
                <a:schemeClr val="accent3">
                  <a:lumMod val="75000"/>
                </a:schemeClr>
              </a:buClr>
            </a:pPr>
            <a:endParaRPr lang="en-US" altLang="en-US" dirty="0"/>
          </a:p>
        </p:txBody>
      </p:sp>
    </p:spTree>
    <p:extLst>
      <p:ext uri="{BB962C8B-B14F-4D97-AF65-F5344CB8AC3E}">
        <p14:creationId xmlns:p14="http://schemas.microsoft.com/office/powerpoint/2010/main" val="3440896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4025" marR="0" lvl="1" indent="0" algn="just" defTabSz="914400" rtl="0" eaLnBrk="1" fontAlgn="auto" latinLnBrk="0" hangingPunct="1">
              <a:lnSpc>
                <a:spcPct val="100000"/>
              </a:lnSpc>
              <a:spcBef>
                <a:spcPts val="1200"/>
              </a:spcBef>
              <a:spcAft>
                <a:spcPts val="0"/>
              </a:spcAft>
              <a:buClr>
                <a:schemeClr val="accent3">
                  <a:lumMod val="75000"/>
                </a:schemeClr>
              </a:buClr>
              <a:buSzTx/>
              <a:buFontTx/>
              <a:buNone/>
              <a:tabLst/>
              <a:defRPr/>
            </a:pPr>
            <a:r>
              <a:rPr lang="en-US" altLang="en-US" sz="2400" dirty="0">
                <a:latin typeface="Garamond" panose="02020404030301010803" pitchFamily="18" charset="0"/>
              </a:rPr>
              <a:t>At the start of an internal investigation and before custodial interviews begin, an “Upjohn Letter” should be provided to the potential subjects of interviews explaining that  in-house counsel represents the employer, not the employee, and that the company may choose to, at its sole discretion, reveal the results of employee interviews to a government agency or any other third party.</a:t>
            </a:r>
          </a:p>
          <a:p>
            <a:pPr marL="454025" marR="0" lvl="1" indent="0" algn="just" defTabSz="914400" rtl="0" eaLnBrk="1" fontAlgn="auto" latinLnBrk="0" hangingPunct="1">
              <a:lnSpc>
                <a:spcPct val="100000"/>
              </a:lnSpc>
              <a:spcBef>
                <a:spcPts val="1200"/>
              </a:spcBef>
              <a:spcAft>
                <a:spcPts val="0"/>
              </a:spcAft>
              <a:buClr>
                <a:schemeClr val="accent3">
                  <a:lumMod val="75000"/>
                </a:schemeClr>
              </a:buClr>
              <a:buSzTx/>
              <a:buFontTx/>
              <a:buNone/>
              <a:tabLst/>
              <a:defRPr/>
            </a:pPr>
            <a:endParaRPr lang="en-US" altLang="en-US" sz="2400" dirty="0">
              <a:latin typeface="Garamond" panose="02020404030301010803" pitchFamily="18" charset="0"/>
            </a:endParaRPr>
          </a:p>
          <a:p>
            <a:pPr marL="454025" lvl="1" indent="0" algn="just">
              <a:spcBef>
                <a:spcPts val="1200"/>
              </a:spcBef>
              <a:buClr>
                <a:schemeClr val="accent3">
                  <a:lumMod val="75000"/>
                </a:schemeClr>
              </a:buClr>
              <a:buNone/>
            </a:pPr>
            <a:r>
              <a:rPr lang="en-US" altLang="en-US" sz="2400" dirty="0">
                <a:latin typeface="Garamond" panose="02020404030301010803" pitchFamily="18" charset="0"/>
              </a:rPr>
              <a:t>The underlying case is Upjohn Company v. United States, 449 U.S. 383 (1981)</a:t>
            </a:r>
          </a:p>
          <a:p>
            <a:pPr marL="454025" lvl="1" indent="0" algn="just">
              <a:spcBef>
                <a:spcPts val="1200"/>
              </a:spcBef>
              <a:buClr>
                <a:schemeClr val="accent3">
                  <a:lumMod val="75000"/>
                </a:schemeClr>
              </a:buClr>
              <a:buNone/>
            </a:pPr>
            <a:endParaRPr lang="en-US" altLang="en-US" sz="2400" dirty="0">
              <a:latin typeface="Garamond" panose="02020404030301010803" pitchFamily="18" charset="0"/>
            </a:endParaRPr>
          </a:p>
          <a:p>
            <a:pPr marL="454025" lvl="1" indent="0" algn="just">
              <a:spcBef>
                <a:spcPts val="1200"/>
              </a:spcBef>
              <a:buClr>
                <a:schemeClr val="accent3">
                  <a:lumMod val="75000"/>
                </a:schemeClr>
              </a:buClr>
              <a:buNone/>
            </a:pPr>
            <a:r>
              <a:rPr lang="en-US" altLang="en-US" sz="2400" dirty="0">
                <a:latin typeface="Garamond" panose="02020404030301010803" pitchFamily="18" charset="0"/>
              </a:rPr>
              <a:t>Interviews may reasonably identify employees’ personal devices and accounts as sources of evidence relevant to a given dispute.</a:t>
            </a:r>
          </a:p>
          <a:p>
            <a:pPr marL="454025" lvl="1" indent="0" algn="just">
              <a:spcBef>
                <a:spcPts val="1200"/>
              </a:spcBef>
              <a:buClr>
                <a:schemeClr val="accent3">
                  <a:lumMod val="75000"/>
                </a:schemeClr>
              </a:buClr>
              <a:buNone/>
            </a:pPr>
            <a:r>
              <a:rPr lang="en-US" altLang="en-US" sz="2400" dirty="0">
                <a:latin typeface="Garamond" panose="02020404030301010803" pitchFamily="18" charset="0"/>
              </a:rPr>
              <a:t>A class handout example Upjohn Letter is provided</a:t>
            </a:r>
          </a:p>
        </p:txBody>
      </p:sp>
    </p:spTree>
    <p:extLst>
      <p:ext uri="{BB962C8B-B14F-4D97-AF65-F5344CB8AC3E}">
        <p14:creationId xmlns:p14="http://schemas.microsoft.com/office/powerpoint/2010/main" val="3337000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section of the class, we will go in to detail regarding the tracking of evidence in the handout Evidence map.</a:t>
            </a: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437681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buClr>
                <a:schemeClr val="accent3">
                  <a:lumMod val="75000"/>
                </a:schemeClr>
              </a:buClr>
            </a:pPr>
            <a:r>
              <a:rPr lang="en-US" altLang="en-US" dirty="0">
                <a:latin typeface="Garamond" panose="02020404030301010803" pitchFamily="18" charset="0"/>
              </a:rPr>
              <a:t>A major threat to all litigants is the cost of litigation itself.  Identifying and tracking all critical aspects and qualities of a given dispute’s evidence in a single Map, can inform and enable one to control and forecast costs.  After IT and/or Individual Custodians interviews are complete, Counsel can then pinpoint specific evidence to investigate </a:t>
            </a:r>
            <a:r>
              <a:rPr lang="en-US" altLang="en-US" b="1" i="1" dirty="0">
                <a:latin typeface="Garamond" panose="02020404030301010803" pitchFamily="18" charset="0"/>
              </a:rPr>
              <a:t>as the evidence may relate to the Law.</a:t>
            </a:r>
            <a:r>
              <a:rPr lang="en-US" altLang="en-US" i="1" dirty="0">
                <a:latin typeface="Garamond" panose="02020404030301010803" pitchFamily="18" charset="0"/>
              </a:rPr>
              <a:t>  </a:t>
            </a:r>
          </a:p>
          <a:p>
            <a:pPr>
              <a:spcBef>
                <a:spcPts val="1200"/>
              </a:spcBef>
              <a:buClr>
                <a:schemeClr val="accent3">
                  <a:lumMod val="75000"/>
                </a:schemeClr>
              </a:buClr>
            </a:pPr>
            <a:endParaRPr lang="en-US" altLang="en-US" i="1" dirty="0">
              <a:latin typeface="Garamond" panose="02020404030301010803" pitchFamily="18" charset="0"/>
            </a:endParaRPr>
          </a:p>
          <a:p>
            <a:pPr>
              <a:spcBef>
                <a:spcPts val="1200"/>
              </a:spcBef>
              <a:buClr>
                <a:schemeClr val="accent3">
                  <a:lumMod val="75000"/>
                </a:schemeClr>
              </a:buClr>
            </a:pPr>
            <a:r>
              <a:rPr lang="en-US" altLang="en-US" b="1" dirty="0">
                <a:latin typeface="Garamond" panose="02020404030301010803" pitchFamily="18" charset="0"/>
              </a:rPr>
              <a:t>Example:  Judges will calculate the financial impact on plaintiff, defendant and 3</a:t>
            </a:r>
            <a:r>
              <a:rPr lang="en-US" altLang="en-US" b="1" baseline="30000" dirty="0">
                <a:latin typeface="Garamond" panose="02020404030301010803" pitchFamily="18" charset="0"/>
              </a:rPr>
              <a:t>rd</a:t>
            </a:r>
            <a:r>
              <a:rPr lang="en-US" altLang="en-US" b="1" dirty="0">
                <a:latin typeface="Garamond" panose="02020404030301010803" pitchFamily="18" charset="0"/>
              </a:rPr>
              <a:t> Parties (and the effect on the public at large if an injunction was not applied) to determine if an permanent injunction is called for.  Therefore identifying and preserving Accounting records would be important and informative to an injunction.</a:t>
            </a:r>
          </a:p>
          <a:p>
            <a:pPr>
              <a:spcBef>
                <a:spcPts val="1200"/>
              </a:spcBef>
              <a:buClr>
                <a:schemeClr val="accent3">
                  <a:lumMod val="75000"/>
                </a:schemeClr>
              </a:buClr>
            </a:pPr>
            <a:r>
              <a:rPr lang="en-US" altLang="en-US" dirty="0">
                <a:latin typeface="Garamond" panose="02020404030301010803" pitchFamily="18" charset="0"/>
              </a:rPr>
              <a:t>A True War Story: </a:t>
            </a:r>
            <a:r>
              <a:rPr lang="en-US" altLang="en-US" i="1" dirty="0">
                <a:latin typeface="Garamond" panose="02020404030301010803" pitchFamily="18" charset="0"/>
              </a:rPr>
              <a:t>The IT Custodian interview identified QuickBooks online as the Defendant’s new competing entity’s sole accounting system.  Forensic expert was provided with user name and password to forensically preserve all financial data, reports and logs possible.  An analysis of the QuickBooks accounting records showed that the Defendants had not been doing any business with Plaintiff’s customers or requested restricted geographical region.</a:t>
            </a:r>
          </a:p>
          <a:p>
            <a:pPr>
              <a:spcBef>
                <a:spcPts val="1220"/>
              </a:spcBef>
              <a:buClr>
                <a:schemeClr val="accent3">
                  <a:lumMod val="75000"/>
                </a:schemeClr>
              </a:buClr>
            </a:pPr>
            <a:endParaRPr lang="en-US" altLang="en-US" dirty="0"/>
          </a:p>
        </p:txBody>
      </p:sp>
    </p:spTree>
    <p:extLst>
      <p:ext uri="{BB962C8B-B14F-4D97-AF65-F5344CB8AC3E}">
        <p14:creationId xmlns:p14="http://schemas.microsoft.com/office/powerpoint/2010/main" val="175412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69706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algn="just">
              <a:spcBef>
                <a:spcPts val="1200"/>
              </a:spcBef>
              <a:buClr>
                <a:schemeClr val="accent3">
                  <a:lumMod val="75000"/>
                </a:schemeClr>
              </a:buClr>
            </a:pPr>
            <a:r>
              <a:rPr lang="en-US" altLang="en-US" dirty="0">
                <a:latin typeface="Garamond" panose="02020404030301010803" pitchFamily="18" charset="0"/>
              </a:rPr>
              <a:t>At the outset of all investigations, here are the critical dates to identify and track in the provided evidence map</a:t>
            </a:r>
          </a:p>
          <a:p>
            <a:pPr marL="282575" algn="just">
              <a:spcBef>
                <a:spcPts val="1200"/>
              </a:spcBef>
              <a:buClr>
                <a:schemeClr val="accent3">
                  <a:lumMod val="75000"/>
                </a:schemeClr>
              </a:buClr>
            </a:pPr>
            <a:r>
              <a:rPr lang="en-US" altLang="en-US" dirty="0">
                <a:latin typeface="Garamond" panose="02020404030301010803" pitchFamily="18" charset="0"/>
              </a:rPr>
              <a:t>Defendant’s last official date of employment at Plaintiff organization</a:t>
            </a:r>
          </a:p>
          <a:p>
            <a:pPr marL="282575" algn="just">
              <a:spcBef>
                <a:spcPts val="1200"/>
              </a:spcBef>
              <a:buClr>
                <a:schemeClr val="accent3">
                  <a:lumMod val="75000"/>
                </a:schemeClr>
              </a:buClr>
            </a:pPr>
            <a:r>
              <a:rPr lang="en-US" altLang="en-US" dirty="0">
                <a:latin typeface="Garamond" panose="02020404030301010803" pitchFamily="18" charset="0"/>
              </a:rPr>
              <a:t>Defendant’s first official date of employment at new Defendant organization</a:t>
            </a:r>
          </a:p>
          <a:p>
            <a:pPr marL="282575" algn="just">
              <a:spcBef>
                <a:spcPts val="1200"/>
              </a:spcBef>
              <a:buClr>
                <a:schemeClr val="accent3">
                  <a:lumMod val="75000"/>
                </a:schemeClr>
              </a:buClr>
            </a:pPr>
            <a:r>
              <a:rPr lang="en-US" altLang="en-US" dirty="0">
                <a:latin typeface="Garamond" panose="02020404030301010803" pitchFamily="18" charset="0"/>
              </a:rPr>
              <a:t>Date and time former employee turned in company phone and computer</a:t>
            </a:r>
          </a:p>
          <a:p>
            <a:pPr marL="53975" indent="0" algn="just">
              <a:spcBef>
                <a:spcPts val="1200"/>
              </a:spcBef>
              <a:buClr>
                <a:schemeClr val="accent3">
                  <a:lumMod val="75000"/>
                </a:schemeClr>
              </a:buClr>
              <a:buNone/>
            </a:pPr>
            <a:endParaRPr lang="en-US" altLang="en-US" sz="1100" dirty="0">
              <a:latin typeface="Calibri" pitchFamily="34" charset="0"/>
            </a:endParaRPr>
          </a:p>
          <a:p>
            <a:pPr marL="0" indent="0" algn="just">
              <a:spcBef>
                <a:spcPts val="1200"/>
              </a:spcBef>
              <a:buClr>
                <a:schemeClr val="accent3">
                  <a:lumMod val="75000"/>
                </a:schemeClr>
              </a:buClr>
              <a:buNone/>
            </a:pPr>
            <a:r>
              <a:rPr lang="en-US" altLang="en-US" sz="1200" b="1" dirty="0">
                <a:latin typeface="Garamond" panose="02020404030301010803" pitchFamily="18" charset="0"/>
              </a:rPr>
              <a:t>Forensic analysis of electronic evidence will reveal timelines of human activities performed on computers and phones.</a:t>
            </a:r>
          </a:p>
          <a:p>
            <a:pPr marL="0" indent="0" algn="just">
              <a:spcBef>
                <a:spcPts val="1200"/>
              </a:spcBef>
              <a:buClr>
                <a:schemeClr val="accent3">
                  <a:lumMod val="75000"/>
                </a:schemeClr>
              </a:buClr>
              <a:buNone/>
            </a:pPr>
            <a:r>
              <a:rPr lang="en-US" altLang="en-US" sz="1200" b="1" dirty="0">
                <a:latin typeface="Garamond" panose="02020404030301010803" pitchFamily="18" charset="0"/>
              </a:rPr>
              <a:t>Knowing the last date and time a former employee had control over a computer will allow the computer forensic investigator to efficiently focus in on activities performed by the former employee on the former employee’s last day of control over the computer.</a:t>
            </a:r>
          </a:p>
          <a:p>
            <a:pPr marL="287181">
              <a:spcBef>
                <a:spcPts val="1220"/>
              </a:spcBef>
              <a:buClr>
                <a:schemeClr val="accent3">
                  <a:lumMod val="75000"/>
                </a:schemeClr>
              </a:buClr>
            </a:pPr>
            <a:endParaRPr lang="en-US" altLang="en-US" dirty="0"/>
          </a:p>
        </p:txBody>
      </p:sp>
    </p:spTree>
    <p:extLst>
      <p:ext uri="{BB962C8B-B14F-4D97-AF65-F5344CB8AC3E}">
        <p14:creationId xmlns:p14="http://schemas.microsoft.com/office/powerpoint/2010/main" val="216496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Garamond" panose="02020404030301010803" pitchFamily="18" charset="0"/>
              </a:rPr>
              <a:t>With the need for </a:t>
            </a:r>
            <a:r>
              <a:rPr lang="en-US" sz="1200" b="1" dirty="0">
                <a:latin typeface="Garamond" panose="02020404030301010803" pitchFamily="18" charset="0"/>
              </a:rPr>
              <a:t>expedited Preservation</a:t>
            </a:r>
            <a:r>
              <a:rPr lang="en-US" sz="1200" dirty="0">
                <a:latin typeface="Garamond" panose="02020404030301010803" pitchFamily="18" charset="0"/>
              </a:rPr>
              <a:t>, Counsel should schedule interviews with </a:t>
            </a:r>
            <a:r>
              <a:rPr lang="en-US" sz="1200" b="1" dirty="0">
                <a:latin typeface="Garamond" panose="02020404030301010803" pitchFamily="18" charset="0"/>
              </a:rPr>
              <a:t>knowledgeable Client IT resources</a:t>
            </a:r>
            <a:r>
              <a:rPr lang="en-US" sz="1200" dirty="0">
                <a:latin typeface="Garamond" panose="02020404030301010803" pitchFamily="18" charset="0"/>
              </a:rPr>
              <a:t> as quickly as possible. These responses also can identify systems still accessible to the former employee, and should therefore be locked down.</a:t>
            </a:r>
          </a:p>
          <a:p>
            <a:endParaRPr lang="en-US" sz="1200" dirty="0">
              <a:latin typeface="Garamond" panose="02020404030301010803" pitchFamily="18" charset="0"/>
            </a:endParaRPr>
          </a:p>
          <a:p>
            <a:r>
              <a:rPr lang="en-US" sz="1200" dirty="0">
                <a:latin typeface="Garamond" panose="02020404030301010803" pitchFamily="18" charset="0"/>
              </a:rPr>
              <a:t>All responses should be thoroughly documented in the Evidence Map.</a:t>
            </a:r>
          </a:p>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09971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r>
              <a:rPr lang="en-US" sz="1200" dirty="0">
                <a:latin typeface="Garamond" panose="02020404030301010803" pitchFamily="18" charset="0"/>
              </a:rPr>
              <a:t>Custodial interviews should be scheduled immediately following the initial IT interviews, targeting the known resources whose work / communications intersected with the target of the investigation.</a:t>
            </a:r>
          </a:p>
          <a:p>
            <a:pPr marL="342900" indent="-342900" algn="just">
              <a:buFont typeface="Arial" panose="020B0604020202020204" pitchFamily="34" charset="0"/>
              <a:buChar char="•"/>
            </a:pPr>
            <a:endParaRPr lang="en-US" sz="1200" dirty="0">
              <a:latin typeface="Garamond" panose="02020404030301010803" pitchFamily="18" charset="0"/>
            </a:endParaRPr>
          </a:p>
          <a:p>
            <a:pPr marL="342900" indent="-342900" algn="just">
              <a:buFont typeface="Arial" panose="020B0604020202020204" pitchFamily="34" charset="0"/>
              <a:buChar char="•"/>
            </a:pPr>
            <a:r>
              <a:rPr lang="en-US" sz="1200" dirty="0">
                <a:latin typeface="Garamond" panose="02020404030301010803" pitchFamily="18" charset="0"/>
              </a:rPr>
              <a:t>Concurrently, IT interviews can continue with an examination of structured data sources, such as network shares, accounting systems, CRM and ERP platforms, etc.</a:t>
            </a:r>
          </a:p>
          <a:p>
            <a:pPr marL="342900" indent="-342900" algn="just">
              <a:buFont typeface="Arial" panose="020B0604020202020204" pitchFamily="34" charset="0"/>
              <a:buChar char="•"/>
            </a:pPr>
            <a:endParaRPr lang="en-US" sz="1200" dirty="0">
              <a:latin typeface="Garamond" panose="02020404030301010803" pitchFamily="18" charset="0"/>
            </a:endParaRPr>
          </a:p>
          <a:p>
            <a:pPr marL="342900" indent="-342900" algn="just">
              <a:buFont typeface="Arial" panose="020B0604020202020204" pitchFamily="34" charset="0"/>
              <a:buChar char="•"/>
            </a:pPr>
            <a:r>
              <a:rPr lang="en-US" sz="1200" dirty="0">
                <a:latin typeface="Garamond" panose="02020404030301010803" pitchFamily="18" charset="0"/>
              </a:rPr>
              <a:t>All responses should be thoroughly documented in the provided Evidence Map.</a:t>
            </a:r>
          </a:p>
          <a:p>
            <a:pPr marL="342900" indent="-342900" algn="just">
              <a:buFont typeface="Arial" panose="020B0604020202020204" pitchFamily="34" charset="0"/>
              <a:buChar char="•"/>
            </a:pPr>
            <a:endParaRPr lang="en-US" sz="1200" dirty="0">
              <a:latin typeface="Garamond" panose="02020404030301010803" pitchFamily="18" charset="0"/>
            </a:endParaRPr>
          </a:p>
          <a:p>
            <a:pPr marL="342900" indent="-342900" algn="just">
              <a:buFont typeface="Arial" panose="020B0604020202020204" pitchFamily="34" charset="0"/>
              <a:buChar char="•"/>
            </a:pPr>
            <a:r>
              <a:rPr lang="en-US" sz="1200" dirty="0">
                <a:latin typeface="Garamond" panose="02020404030301010803" pitchFamily="18" charset="0"/>
              </a:rPr>
              <a:t>Based upon the results of individual custodial interviews, client, counsel and forensic expert may plan for preservation of all appropriate sources.</a:t>
            </a:r>
          </a:p>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3954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1200"/>
              </a:spcBef>
              <a:buClr>
                <a:schemeClr val="accent3">
                  <a:lumMod val="75000"/>
                </a:schemeClr>
              </a:buClr>
            </a:pPr>
            <a:r>
              <a:rPr lang="en-US" altLang="en-US" sz="2800" dirty="0">
                <a:latin typeface="Garamond" panose="02020404030301010803" pitchFamily="18" charset="0"/>
              </a:rPr>
              <a:t>Here are immediate steps in house IT/Legal/or leadership may take to immediately preserve evidence in anticipation of engaging an independent 3</a:t>
            </a:r>
            <a:r>
              <a:rPr lang="en-US" altLang="en-US" sz="2800" baseline="30000" dirty="0">
                <a:latin typeface="Garamond" panose="02020404030301010803" pitchFamily="18" charset="0"/>
              </a:rPr>
              <a:t>rd</a:t>
            </a:r>
            <a:r>
              <a:rPr lang="en-US" altLang="en-US" sz="2800" dirty="0">
                <a:latin typeface="Garamond" panose="02020404030301010803" pitchFamily="18" charset="0"/>
              </a:rPr>
              <a:t> party computer forensic experts.</a:t>
            </a:r>
          </a:p>
          <a:p>
            <a:pPr marL="285750" indent="-285750">
              <a:buFont typeface="Arial" panose="020B0604020202020204" pitchFamily="34" charset="0"/>
              <a:buChar char="•"/>
            </a:pPr>
            <a:endParaRPr lang="en-US" sz="2800" dirty="0">
              <a:latin typeface="Garamond" panose="02020404030301010803" pitchFamily="18" charset="0"/>
            </a:endParaRPr>
          </a:p>
          <a:p>
            <a:pPr algn="ctr"/>
            <a:r>
              <a:rPr lang="en-US" sz="2800" b="1" dirty="0">
                <a:latin typeface="Garamond" panose="02020404030301010803" pitchFamily="18" charset="0"/>
              </a:rPr>
              <a:t>RESIST THE TEMPTATION TO “INVESTIGATE” ELECTRONIC EVIDENCE AS SIGNIFICANT SPOLIATION CAN EASILY OCCUR</a:t>
            </a:r>
          </a:p>
          <a:p>
            <a:pPr algn="just">
              <a:spcBef>
                <a:spcPts val="1200"/>
              </a:spcBef>
              <a:buClr>
                <a:schemeClr val="accent3">
                  <a:lumMod val="75000"/>
                </a:schemeClr>
              </a:buClr>
            </a:pPr>
            <a:endParaRPr lang="en-US" altLang="en-US" sz="2800" dirty="0">
              <a:latin typeface="Garamond" panose="02020404030301010803" pitchFamily="18" charset="0"/>
            </a:endParaRPr>
          </a:p>
          <a:p>
            <a:pPr algn="just">
              <a:spcBef>
                <a:spcPts val="1200"/>
              </a:spcBef>
              <a:buClr>
                <a:schemeClr val="accent3">
                  <a:lumMod val="75000"/>
                </a:schemeClr>
              </a:buClr>
            </a:pPr>
            <a:endParaRPr lang="en-US" altLang="en-US" sz="2800" dirty="0">
              <a:latin typeface="Garamond" panose="02020404030301010803" pitchFamily="18" charset="0"/>
            </a:endParaRPr>
          </a:p>
          <a:p>
            <a:pPr algn="just">
              <a:spcBef>
                <a:spcPts val="1200"/>
              </a:spcBef>
              <a:buClr>
                <a:schemeClr val="accent3">
                  <a:lumMod val="75000"/>
                </a:schemeClr>
              </a:buClr>
            </a:pPr>
            <a:r>
              <a:rPr lang="en-US" altLang="en-US" sz="2800" dirty="0">
                <a:latin typeface="Garamond" panose="02020404030301010803" pitchFamily="18" charset="0"/>
              </a:rPr>
              <a:t>In the case of departing employee investigations, acting quickly upon devices such as laptops and cell phones is paramount to understanding the nature and gravity of any potential corporate risk.   Ideally, the organization will have a standing policy, developed and enforced by IT, Legal, and Risk &amp; Compliance,  on how to address the departure of employees of a certain rank (and above), and a plan to extend that policy to anyone in the organization if special circumstances warrant it.</a:t>
            </a:r>
          </a:p>
          <a:p>
            <a:pPr algn="just">
              <a:spcBef>
                <a:spcPts val="1200"/>
              </a:spcBef>
              <a:buClr>
                <a:schemeClr val="accent3">
                  <a:lumMod val="75000"/>
                </a:schemeClr>
              </a:buClr>
            </a:pPr>
            <a:endParaRPr lang="en-US" altLang="en-US" sz="2800" dirty="0">
              <a:latin typeface="Garamond" panose="02020404030301010803" pitchFamily="18" charset="0"/>
            </a:endParaRPr>
          </a:p>
          <a:p>
            <a:pPr algn="just">
              <a:spcBef>
                <a:spcPts val="1200"/>
              </a:spcBef>
              <a:buClr>
                <a:schemeClr val="accent3">
                  <a:lumMod val="75000"/>
                </a:schemeClr>
              </a:buClr>
            </a:pPr>
            <a:r>
              <a:rPr lang="en-US" altLang="en-US" sz="2800" dirty="0">
                <a:latin typeface="Garamond" panose="02020404030301010803" pitchFamily="18" charset="0"/>
              </a:rPr>
              <a:t>Here are immediate steps an organization should take to preserve evidence.  These preservation steps</a:t>
            </a:r>
            <a:r>
              <a:rPr lang="en-US" altLang="en-US" sz="2800" baseline="0" dirty="0">
                <a:latin typeface="Garamond" panose="02020404030301010803" pitchFamily="18" charset="0"/>
              </a:rPr>
              <a:t> should be documented in the provided evidence map.</a:t>
            </a:r>
            <a:endParaRPr lang="en-US" altLang="en-US" sz="2800" dirty="0">
              <a:latin typeface="Garamond" panose="02020404030301010803" pitchFamily="18" charset="0"/>
            </a:endParaRPr>
          </a:p>
          <a:p>
            <a:pPr>
              <a:spcBef>
                <a:spcPts val="1220"/>
              </a:spcBef>
              <a:buClr>
                <a:schemeClr val="accent3">
                  <a:lumMod val="75000"/>
                </a:schemeClr>
              </a:buClr>
            </a:pPr>
            <a:endParaRPr lang="en-US" altLang="en-US" sz="2800" dirty="0">
              <a:latin typeface="Calibri" pitchFamily="34" charset="0"/>
            </a:endParaRPr>
          </a:p>
        </p:txBody>
      </p:sp>
    </p:spTree>
    <p:extLst>
      <p:ext uri="{BB962C8B-B14F-4D97-AF65-F5344CB8AC3E}">
        <p14:creationId xmlns:p14="http://schemas.microsoft.com/office/powerpoint/2010/main" val="30538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1200" dirty="0"/>
              <a:t>If laptop computers are identified during the custodial interviews and determined to be potentially relevant, A qualified  3</a:t>
            </a:r>
            <a:r>
              <a:rPr lang="en-US" sz="1200" baseline="30000" dirty="0"/>
              <a:t>rd</a:t>
            </a:r>
            <a:r>
              <a:rPr lang="en-US" sz="1200" dirty="0"/>
              <a:t> party forensic will create what is known as a “Physical Forensic Image” of the laptop.</a:t>
            </a:r>
          </a:p>
          <a:p>
            <a:r>
              <a:rPr lang="en-US" sz="1200" dirty="0"/>
              <a:t>For all internal investigations and theft of trade secret matters, laptop and desktop personal computer hard drives must be imaged in what is known as a “Physical Forensic Image”.  A “Physical Forensic Image”:</a:t>
            </a:r>
          </a:p>
          <a:p>
            <a:pPr marL="342900" indent="-342900">
              <a:buFont typeface="Arial" panose="020B0604020202020204" pitchFamily="34" charset="0"/>
              <a:buChar char="•"/>
            </a:pPr>
            <a:r>
              <a:rPr lang="en-US" sz="1200" dirty="0"/>
              <a:t>Meets the criminal standard of evidence preservation by capturing all possible zeroes and ones on the surface of a given hard drive.</a:t>
            </a:r>
          </a:p>
          <a:p>
            <a:pPr marL="342900" indent="-342900">
              <a:buFont typeface="Arial" panose="020B0604020202020204" pitchFamily="34" charset="0"/>
              <a:buChar char="•"/>
            </a:pPr>
            <a:r>
              <a:rPr lang="en-US" sz="1200" dirty="0"/>
              <a:t>A unique “Hash” value is calculated, recorded and compared between the original evidence and the resulting “Physical Forensic Image” in order to confirm if a copy is a true forensic copy of the original evidence.</a:t>
            </a:r>
          </a:p>
          <a:p>
            <a:pPr marL="342900" indent="-342900">
              <a:buFont typeface="Arial" panose="020B0604020202020204" pitchFamily="34" charset="0"/>
              <a:buChar char="•"/>
            </a:pPr>
            <a:r>
              <a:rPr lang="en-US" sz="1200" dirty="0"/>
              <a:t>Allows for recovery of deleted files and other deleted evidence of human activity.</a:t>
            </a:r>
          </a:p>
          <a:p>
            <a:endParaRPr lang="en-US" dirty="0"/>
          </a:p>
        </p:txBody>
      </p:sp>
    </p:spTree>
    <p:extLst>
      <p:ext uri="{BB962C8B-B14F-4D97-AF65-F5344CB8AC3E}">
        <p14:creationId xmlns:p14="http://schemas.microsoft.com/office/powerpoint/2010/main" val="554019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event custody and control over one’s evidence is being transferred to outside counsel or a forensic expert, a COC form should be used.</a:t>
            </a:r>
          </a:p>
        </p:txBody>
      </p:sp>
      <p:sp>
        <p:nvSpPr>
          <p:cNvPr id="5" name="Slide Number Placeholder 4"/>
          <p:cNvSpPr>
            <a:spLocks noGrp="1"/>
          </p:cNvSpPr>
          <p:nvPr>
            <p:ph type="sldNum" sz="quarter" idx="11"/>
          </p:nvPr>
        </p:nvSpPr>
        <p:spPr/>
        <p:txBody>
          <a:bodyPr/>
          <a:lstStyle/>
          <a:p>
            <a:pPr defTabSz="929305">
              <a:defRPr/>
            </a:pPr>
            <a:endParaRPr lang="en-US" dirty="0"/>
          </a:p>
        </p:txBody>
      </p:sp>
    </p:spTree>
    <p:extLst>
      <p:ext uri="{BB962C8B-B14F-4D97-AF65-F5344CB8AC3E}">
        <p14:creationId xmlns:p14="http://schemas.microsoft.com/office/powerpoint/2010/main" val="960485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a:spcBef>
                <a:spcPts val="1200"/>
              </a:spcBef>
              <a:buClrTx/>
              <a:buFont typeface="Arial" panose="020B0604020202020204" pitchFamily="34" charset="0"/>
              <a:buChar char="•"/>
            </a:pPr>
            <a:r>
              <a:rPr lang="en-US" altLang="en-US" sz="1200" dirty="0">
                <a:latin typeface="Garamond" panose="02020404030301010803" pitchFamily="18" charset="0"/>
              </a:rPr>
              <a:t>Chain of custody in the most basic sense means “control”. </a:t>
            </a:r>
          </a:p>
          <a:p>
            <a:pPr algn="just">
              <a:spcBef>
                <a:spcPts val="1200"/>
              </a:spcBef>
              <a:buClrTx/>
              <a:buFont typeface="Arial" panose="020B0604020202020204" pitchFamily="34" charset="0"/>
              <a:buChar char="•"/>
            </a:pPr>
            <a:r>
              <a:rPr lang="en-US" altLang="en-US" sz="1200" dirty="0">
                <a:latin typeface="Garamond" panose="02020404030301010803" pitchFamily="18" charset="0"/>
              </a:rPr>
              <a:t>COC documentation creates a written record of when control of and over a specific piece of evidence began and ended.</a:t>
            </a:r>
          </a:p>
          <a:p>
            <a:pPr algn="just">
              <a:spcBef>
                <a:spcPts val="1200"/>
              </a:spcBef>
              <a:buClrTx/>
              <a:buFont typeface="Arial" panose="020B0604020202020204" pitchFamily="34" charset="0"/>
              <a:buChar char="•"/>
            </a:pPr>
            <a:r>
              <a:rPr lang="en-US" altLang="en-US" sz="1200" dirty="0">
                <a:latin typeface="Garamond" panose="02020404030301010803" pitchFamily="18" charset="0"/>
              </a:rPr>
              <a:t>A COC document such as the one provided as a class handout should be used for each piece of evidence being transferred from a client to their outside counsel or computer forensic expert.</a:t>
            </a:r>
          </a:p>
          <a:p>
            <a:pPr eaLnBrk="1" hangingPunct="1"/>
            <a:endParaRPr lang="en-US" altLang="en-US" dirty="0"/>
          </a:p>
        </p:txBody>
      </p:sp>
    </p:spTree>
    <p:extLst>
      <p:ext uri="{BB962C8B-B14F-4D97-AF65-F5344CB8AC3E}">
        <p14:creationId xmlns:p14="http://schemas.microsoft.com/office/powerpoint/2010/main" val="91162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that custodians and their sources of evidence</a:t>
            </a:r>
            <a:r>
              <a:rPr lang="en-US" baseline="0" dirty="0"/>
              <a:t> have been identified and preserved, let us </a:t>
            </a:r>
            <a:r>
              <a:rPr lang="en-US" dirty="0"/>
              <a:t>discuss reasonable</a:t>
            </a:r>
            <a:r>
              <a:rPr lang="en-US" baseline="0" dirty="0"/>
              <a:t> forensic analysis steps one may perform</a:t>
            </a:r>
            <a:endParaRPr lang="en-US" dirty="0"/>
          </a:p>
        </p:txBody>
      </p:sp>
      <p:sp>
        <p:nvSpPr>
          <p:cNvPr id="5" name="Slide Number Placeholder 4"/>
          <p:cNvSpPr>
            <a:spLocks noGrp="1"/>
          </p:cNvSpPr>
          <p:nvPr>
            <p:ph type="sldNum" sz="quarter" idx="11"/>
          </p:nvPr>
        </p:nvSpPr>
        <p:spPr/>
        <p:txBody>
          <a:bodyPr/>
          <a:lstStyle/>
          <a:p>
            <a:pPr defTabSz="929305">
              <a:defRPr/>
            </a:pPr>
            <a:endParaRPr lang="en-US" dirty="0"/>
          </a:p>
        </p:txBody>
      </p:sp>
    </p:spTree>
    <p:extLst>
      <p:ext uri="{BB962C8B-B14F-4D97-AF65-F5344CB8AC3E}">
        <p14:creationId xmlns:p14="http://schemas.microsoft.com/office/powerpoint/2010/main" val="2545525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algn="just">
              <a:spcBef>
                <a:spcPts val="1200"/>
              </a:spcBef>
              <a:buClrTx/>
              <a:buFont typeface="Arial" panose="020B0604020202020204" pitchFamily="34" charset="0"/>
              <a:buChar char="•"/>
            </a:pPr>
            <a:r>
              <a:rPr lang="en-US" altLang="en-US" sz="1800" dirty="0">
                <a:latin typeface="Garamond" panose="02020404030301010803" pitchFamily="18" charset="0"/>
              </a:rPr>
              <a:t>We have provided a genericized example of a departed employee analysis report in which we uncovered copying of trade secret documents to USB drives.  Typically these triage analysis steps cost $3,000.00 per employee being analyzed.</a:t>
            </a:r>
          </a:p>
          <a:p>
            <a:pPr algn="just">
              <a:spcBef>
                <a:spcPts val="1200"/>
              </a:spcBef>
              <a:buClrTx/>
              <a:buFont typeface="Arial" panose="020B0604020202020204" pitchFamily="34" charset="0"/>
              <a:buChar char="•"/>
            </a:pPr>
            <a:endParaRPr lang="en-US" altLang="en-US" sz="1800" dirty="0">
              <a:latin typeface="Garamond" panose="02020404030301010803" pitchFamily="18" charset="0"/>
            </a:endParaRPr>
          </a:p>
          <a:p>
            <a:pPr algn="just">
              <a:spcBef>
                <a:spcPts val="1200"/>
              </a:spcBef>
              <a:buClrTx/>
              <a:buFont typeface="Arial" panose="020B0604020202020204" pitchFamily="34" charset="0"/>
              <a:buChar char="•"/>
            </a:pPr>
            <a:r>
              <a:rPr lang="en-US" altLang="en-US" sz="1800" dirty="0">
                <a:latin typeface="Garamond" panose="02020404030301010803" pitchFamily="18" charset="0"/>
              </a:rPr>
              <a:t>Identification and Reporting of:</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 All User Accounts, such as email accounts, existing on computer or smartphone</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All software installed on computer or smartphone</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All external devices connected to a computer, including the dates and times of connection, and the make/model/serial numbers of the connected devices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file copying to external devices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file copying to unauthorized cloud storage services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transmission of files via personal email accounts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file deletion</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recent file access from external devices on work computer</a:t>
            </a:r>
          </a:p>
          <a:p>
            <a:pPr marL="457200" lvl="1" indent="0" algn="ctr">
              <a:spcBef>
                <a:spcPts val="1200"/>
              </a:spcBef>
              <a:buClrTx/>
              <a:buNone/>
            </a:pPr>
            <a:r>
              <a:rPr lang="en-US" altLang="en-US" sz="1800" dirty="0">
                <a:latin typeface="Garamond" panose="02020404030301010803" pitchFamily="18" charset="0"/>
              </a:rPr>
              <a:t>Estimated Cost:  $3,000.00 Per Employee</a:t>
            </a:r>
          </a:p>
          <a:p>
            <a:pPr eaLnBrk="1" hangingPunct="1"/>
            <a:endParaRPr lang="en-US" altLang="en-US" dirty="0"/>
          </a:p>
        </p:txBody>
      </p:sp>
    </p:spTree>
    <p:extLst>
      <p:ext uri="{BB962C8B-B14F-4D97-AF65-F5344CB8AC3E}">
        <p14:creationId xmlns:p14="http://schemas.microsoft.com/office/powerpoint/2010/main" val="1712834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400" dirty="0"/>
              <a:t>Now let’s discuss the special threat and considerations smartphones pose to organizations and  theft of trade secrets.  The smartphones in use today by your clients are oftentimes just as powerful the laptop computers they are using.  Although there is a tendency to ignore smartphones in discovery, as this class will show, such as strategy may be a significant mistake due to the treasure trove of easily recovered evidence they hold.</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32</a:t>
            </a:fld>
            <a:endParaRPr lang="en-US" dirty="0"/>
          </a:p>
        </p:txBody>
      </p:sp>
    </p:spTree>
    <p:extLst>
      <p:ext uri="{BB962C8B-B14F-4D97-AF65-F5344CB8AC3E}">
        <p14:creationId xmlns:p14="http://schemas.microsoft.com/office/powerpoint/2010/main" val="269074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17"/>
              </a:spcBef>
              <a:spcAft>
                <a:spcPts val="608"/>
              </a:spcAft>
              <a:buClr>
                <a:schemeClr val="accent3">
                  <a:lumMod val="75000"/>
                </a:schemeClr>
              </a:buClr>
              <a:buFont typeface="Arial" pitchFamily="34" charset="0"/>
              <a:buChar char="•"/>
            </a:pPr>
            <a:r>
              <a:rPr lang="en-US" b="1" dirty="0"/>
              <a:t>Here is today’s class</a:t>
            </a:r>
            <a:r>
              <a:rPr lang="en-US" b="1" baseline="0" dirty="0"/>
              <a:t> agenda and the subjects we will be covering including:  Defining When One Should Reasonably Panic</a:t>
            </a:r>
          </a:p>
          <a:p>
            <a:pPr eaLnBrk="1" hangingPunct="1">
              <a:spcBef>
                <a:spcPts val="1217"/>
              </a:spcBef>
              <a:spcAft>
                <a:spcPts val="608"/>
              </a:spcAft>
              <a:buClr>
                <a:schemeClr val="accent3">
                  <a:lumMod val="75000"/>
                </a:schemeClr>
              </a:buClr>
              <a:buFont typeface="Arial" pitchFamily="34" charset="0"/>
              <a:buChar char="•"/>
            </a:pPr>
            <a:r>
              <a:rPr lang="en-US" b="1" baseline="0" dirty="0"/>
              <a:t>Reasonable Triage Steps to Take in Order to Identify if  There is Only Smoke or an Actual Fire</a:t>
            </a:r>
          </a:p>
          <a:p>
            <a:pPr eaLnBrk="1" hangingPunct="1">
              <a:spcBef>
                <a:spcPts val="1217"/>
              </a:spcBef>
              <a:spcAft>
                <a:spcPts val="608"/>
              </a:spcAft>
              <a:buClr>
                <a:schemeClr val="accent3">
                  <a:lumMod val="75000"/>
                </a:schemeClr>
              </a:buClr>
              <a:buFont typeface="Arial" pitchFamily="34" charset="0"/>
              <a:buChar char="•"/>
            </a:pPr>
            <a:r>
              <a:rPr lang="en-US" b="1" baseline="0" dirty="0"/>
              <a:t>The Importance of Defining “Win” Upfront and the Avoidance of Mission Creep</a:t>
            </a:r>
          </a:p>
          <a:p>
            <a:pPr eaLnBrk="1" hangingPunct="1">
              <a:spcBef>
                <a:spcPts val="1217"/>
              </a:spcBef>
              <a:spcAft>
                <a:spcPts val="608"/>
              </a:spcAft>
              <a:buClr>
                <a:schemeClr val="accent3">
                  <a:lumMod val="75000"/>
                </a:schemeClr>
              </a:buClr>
              <a:buFont typeface="Arial" pitchFamily="34" charset="0"/>
              <a:buChar char="•"/>
            </a:pPr>
            <a:r>
              <a:rPr lang="en-US" b="1" baseline="0" dirty="0"/>
              <a:t>Definition and Identification of trade secrets</a:t>
            </a:r>
          </a:p>
          <a:p>
            <a:pPr eaLnBrk="1" hangingPunct="1">
              <a:spcBef>
                <a:spcPts val="1217"/>
              </a:spcBef>
              <a:spcAft>
                <a:spcPts val="608"/>
              </a:spcAft>
              <a:buClr>
                <a:schemeClr val="accent3">
                  <a:lumMod val="75000"/>
                </a:schemeClr>
              </a:buClr>
              <a:buFont typeface="Arial" pitchFamily="34" charset="0"/>
              <a:buChar char="•"/>
            </a:pPr>
            <a:r>
              <a:rPr lang="en-US" b="1" baseline="0" dirty="0"/>
              <a:t>Improper Misappropriation as Defined By 18 U.S.C. § 1839(5) (A) and (6)(B)</a:t>
            </a:r>
          </a:p>
          <a:p>
            <a:pPr eaLnBrk="1" hangingPunct="1">
              <a:spcBef>
                <a:spcPts val="1217"/>
              </a:spcBef>
              <a:spcAft>
                <a:spcPts val="608"/>
              </a:spcAft>
              <a:buClr>
                <a:schemeClr val="accent3">
                  <a:lumMod val="75000"/>
                </a:schemeClr>
              </a:buClr>
              <a:buFont typeface="Arial" pitchFamily="34" charset="0"/>
              <a:buChar char="•"/>
            </a:pPr>
            <a:r>
              <a:rPr lang="en-US" b="1" baseline="0" dirty="0"/>
              <a:t>Restrictive Covenants and Departing Employees</a:t>
            </a:r>
          </a:p>
          <a:p>
            <a:pPr eaLnBrk="1" hangingPunct="1">
              <a:spcBef>
                <a:spcPts val="1217"/>
              </a:spcBef>
              <a:spcAft>
                <a:spcPts val="608"/>
              </a:spcAft>
              <a:buClr>
                <a:schemeClr val="accent3">
                  <a:lumMod val="75000"/>
                </a:schemeClr>
              </a:buClr>
              <a:buFont typeface="Arial" pitchFamily="34" charset="0"/>
              <a:buChar char="•"/>
            </a:pPr>
            <a:r>
              <a:rPr lang="en-US" b="1" baseline="0" dirty="0"/>
              <a:t>Evidence Mapping and Preservation</a:t>
            </a:r>
          </a:p>
          <a:p>
            <a:pPr eaLnBrk="1" hangingPunct="1">
              <a:spcBef>
                <a:spcPts val="1217"/>
              </a:spcBef>
              <a:spcAft>
                <a:spcPts val="608"/>
              </a:spcAft>
              <a:buClr>
                <a:schemeClr val="accent3">
                  <a:lumMod val="75000"/>
                </a:schemeClr>
              </a:buClr>
              <a:buFont typeface="Arial" pitchFamily="34" charset="0"/>
              <a:buChar char="•"/>
            </a:pPr>
            <a:r>
              <a:rPr lang="en-US" b="1" baseline="0" dirty="0"/>
              <a:t>Reasonable Forensic Analysis Steps</a:t>
            </a:r>
          </a:p>
          <a:p>
            <a:pPr eaLnBrk="1" hangingPunct="1">
              <a:spcBef>
                <a:spcPts val="1217"/>
              </a:spcBef>
              <a:spcAft>
                <a:spcPts val="608"/>
              </a:spcAft>
              <a:buClr>
                <a:schemeClr val="accent3">
                  <a:lumMod val="75000"/>
                </a:schemeClr>
              </a:buClr>
              <a:buFont typeface="Arial" pitchFamily="34" charset="0"/>
              <a:buChar char="•"/>
            </a:pPr>
            <a:r>
              <a:rPr lang="en-US" b="1" baseline="0" dirty="0"/>
              <a:t>Special Considerations Regarding Smartphone Based Evidence</a:t>
            </a:r>
          </a:p>
          <a:p>
            <a:pPr eaLnBrk="1" hangingPunct="1">
              <a:spcBef>
                <a:spcPts val="1217"/>
              </a:spcBef>
              <a:spcAft>
                <a:spcPts val="608"/>
              </a:spcAft>
              <a:buClr>
                <a:schemeClr val="accent3">
                  <a:lumMod val="75000"/>
                </a:schemeClr>
              </a:buClr>
              <a:buFont typeface="Arial" pitchFamily="34" charset="0"/>
              <a:buChar char="•"/>
            </a:pPr>
            <a:r>
              <a:rPr lang="en-US" b="1" baseline="0" dirty="0"/>
              <a:t>Agreed Orders To Address Privacy Concerns</a:t>
            </a:r>
          </a:p>
          <a:p>
            <a:pPr eaLnBrk="1" hangingPunct="1">
              <a:spcBef>
                <a:spcPts val="1217"/>
              </a:spcBef>
              <a:spcAft>
                <a:spcPts val="608"/>
              </a:spcAft>
              <a:buClr>
                <a:schemeClr val="accent3">
                  <a:lumMod val="75000"/>
                </a:schemeClr>
              </a:buClr>
              <a:buFont typeface="Arial" pitchFamily="34" charset="0"/>
              <a:buChar char="•"/>
            </a:pPr>
            <a:r>
              <a:rPr lang="en-US" b="1" baseline="0" dirty="0"/>
              <a:t>Reasonable Attorney-Client Communication Security Measures</a:t>
            </a:r>
          </a:p>
          <a:p>
            <a:pPr eaLnBrk="1" hangingPunct="1">
              <a:spcBef>
                <a:spcPts val="1217"/>
              </a:spcBef>
              <a:spcAft>
                <a:spcPts val="608"/>
              </a:spcAft>
              <a:buClr>
                <a:schemeClr val="accent3">
                  <a:lumMod val="75000"/>
                </a:schemeClr>
              </a:buClr>
              <a:buFont typeface="Arial" pitchFamily="34" charset="0"/>
              <a:buChar char="•"/>
            </a:pPr>
            <a:r>
              <a:rPr lang="en-US" b="1" baseline="0" dirty="0"/>
              <a:t>Civil Subpoena for Carrier Call and Text Message Records</a:t>
            </a:r>
          </a:p>
          <a:p>
            <a:endParaRPr lang="en-US" dirty="0"/>
          </a:p>
        </p:txBody>
      </p:sp>
      <p:sp>
        <p:nvSpPr>
          <p:cNvPr id="4" name="Footer Placeholder 3"/>
          <p:cNvSpPr>
            <a:spLocks noGrp="1"/>
          </p:cNvSpPr>
          <p:nvPr>
            <p:ph type="ftr" sz="quarter" idx="10"/>
          </p:nvPr>
        </p:nvSpPr>
        <p:spPr/>
        <p:txBody>
          <a:bodyPr/>
          <a:lstStyle/>
          <a:p>
            <a:pPr>
              <a:defRPr/>
            </a:pPr>
            <a:r>
              <a:rPr lang="en-US" dirty="0"/>
              <a:t>Nielson Report ("What Americans Do Online: Social Media and Games Dominate Activity," Aug. 2, 2010)</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6</a:t>
            </a:fld>
            <a:endParaRPr lang="en-US" dirty="0"/>
          </a:p>
        </p:txBody>
      </p:sp>
    </p:spTree>
    <p:extLst>
      <p:ext uri="{BB962C8B-B14F-4D97-AF65-F5344CB8AC3E}">
        <p14:creationId xmlns:p14="http://schemas.microsoft.com/office/powerpoint/2010/main" val="3600045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2800" dirty="0"/>
              <a:t>From a discovery perspective, the best way to deal with smartphones is to simply consider them as one would a big file cabinet.</a:t>
            </a:r>
          </a:p>
        </p:txBody>
      </p:sp>
    </p:spTree>
    <p:extLst>
      <p:ext uri="{BB962C8B-B14F-4D97-AF65-F5344CB8AC3E}">
        <p14:creationId xmlns:p14="http://schemas.microsoft.com/office/powerpoint/2010/main" val="2125709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ts val="1217"/>
              </a:spcBef>
              <a:spcAft>
                <a:spcPts val="608"/>
              </a:spcAft>
              <a:buClr>
                <a:schemeClr val="accent3">
                  <a:lumMod val="75000"/>
                </a:schemeClr>
              </a:buClr>
            </a:pPr>
            <a:r>
              <a:rPr lang="en-US" altLang="en-US" sz="2800" dirty="0">
                <a:solidFill>
                  <a:schemeClr val="accent3">
                    <a:lumMod val="75000"/>
                  </a:schemeClr>
                </a:solidFill>
                <a:latin typeface="Calibri" panose="020F0502020204030204" pitchFamily="34" charset="0"/>
              </a:rPr>
              <a:t>Smartphones, including iPhones and Android phones, basically have ten different cabinet drawers of information that may be relevant to your matter.  In this slide are listed the standard drawers that are inside every smartphone.</a:t>
            </a:r>
          </a:p>
          <a:p>
            <a:pPr eaLnBrk="1" hangingPunct="1"/>
            <a:endParaRPr lang="en-US" altLang="en-US" dirty="0"/>
          </a:p>
        </p:txBody>
      </p:sp>
    </p:spTree>
    <p:extLst>
      <p:ext uri="{BB962C8B-B14F-4D97-AF65-F5344CB8AC3E}">
        <p14:creationId xmlns:p14="http://schemas.microsoft.com/office/powerpoint/2010/main" val="1910707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ts val="1217"/>
              </a:spcBef>
              <a:spcAft>
                <a:spcPts val="608"/>
              </a:spcAft>
              <a:buClr>
                <a:schemeClr val="accent3">
                  <a:lumMod val="75000"/>
                </a:schemeClr>
              </a:buClr>
            </a:pPr>
            <a:r>
              <a:rPr lang="en-US" altLang="en-US" sz="2000" dirty="0"/>
              <a:t>Some of you may be surprised to discover that only Google or Apple have access to some of your phone’s drawers.  Although it is possible to access all of your phones drawers by changing all of the locks and keys through a process called “</a:t>
            </a:r>
            <a:r>
              <a:rPr lang="en-US" altLang="en-US" sz="2000" dirty="0" err="1"/>
              <a:t>Jailbreaking</a:t>
            </a:r>
            <a:r>
              <a:rPr lang="en-US" altLang="en-US" sz="2000" dirty="0"/>
              <a:t>” or “Rooting”, it is not recommended to do so as this changing of the locks and keys will make one’s phone inherently insecure.</a:t>
            </a:r>
          </a:p>
        </p:txBody>
      </p:sp>
    </p:spTree>
    <p:extLst>
      <p:ext uri="{BB962C8B-B14F-4D97-AF65-F5344CB8AC3E}">
        <p14:creationId xmlns:p14="http://schemas.microsoft.com/office/powerpoint/2010/main" val="61510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2400" dirty="0"/>
              <a:t>Apple and Google keep highly sensitive information in locked drawers so that malicious applications cannot access the phone owner’s credit card information and passwords.  Therefore, it is highly recommended that one not Jailbreak or root one’s own phone.</a:t>
            </a:r>
          </a:p>
        </p:txBody>
      </p:sp>
    </p:spTree>
    <p:extLst>
      <p:ext uri="{BB962C8B-B14F-4D97-AF65-F5344CB8AC3E}">
        <p14:creationId xmlns:p14="http://schemas.microsoft.com/office/powerpoint/2010/main" val="1813985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ts val="0"/>
              </a:spcBef>
              <a:spcAft>
                <a:spcPts val="0"/>
              </a:spcAft>
            </a:pPr>
            <a:r>
              <a:rPr lang="en-US" altLang="en-US" sz="2400" dirty="0"/>
              <a:t>As an example, in iPhone’s Text Messages drawer, Apple stores a file named </a:t>
            </a:r>
            <a:r>
              <a:rPr lang="en-US" altLang="en-US" sz="2400" dirty="0" err="1"/>
              <a:t>SMS.db</a:t>
            </a:r>
            <a:r>
              <a:rPr lang="en-US" altLang="en-US" sz="2400" dirty="0"/>
              <a:t>, or short message service database.  Through the use of forensic tools, deleted text messages on iPhones and Android phones can be recovered.  Phone storage is currently so vast, that it is possible but highly unlikely that deleted messages will ever be overwritten.</a:t>
            </a:r>
          </a:p>
        </p:txBody>
      </p:sp>
    </p:spTree>
    <p:extLst>
      <p:ext uri="{BB962C8B-B14F-4D97-AF65-F5344CB8AC3E}">
        <p14:creationId xmlns:p14="http://schemas.microsoft.com/office/powerpoint/2010/main" val="3972298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ts val="0"/>
              </a:spcBef>
              <a:spcAft>
                <a:spcPts val="0"/>
              </a:spcAft>
            </a:pPr>
            <a:r>
              <a:rPr lang="en-US" altLang="en-US" sz="2000" dirty="0"/>
              <a:t>Unlike laptop and desktop computer cabinet drawers, which are all unlocked and accessible to the device owner by default, smartphones contain locked drawers with content that is inaccessible to forensic tools unless the device is </a:t>
            </a:r>
            <a:r>
              <a:rPr lang="en-US" altLang="en-US" sz="2000" dirty="0" err="1"/>
              <a:t>Jailbroken</a:t>
            </a:r>
            <a:r>
              <a:rPr lang="en-US" altLang="en-US" sz="2000" dirty="0"/>
              <a:t> or rooted.  </a:t>
            </a:r>
            <a:r>
              <a:rPr lang="en-US" altLang="en-US" sz="2000" dirty="0" err="1"/>
              <a:t>Jailbreaking</a:t>
            </a:r>
            <a:r>
              <a:rPr lang="en-US" altLang="en-US" sz="2000" dirty="0"/>
              <a:t> and rooting will violate a device’s license and render the device highly insecure.  Therefore, it is important to understand the relative limitations of how much evidence can be recovered from phones versus computers.</a:t>
            </a:r>
          </a:p>
        </p:txBody>
      </p:sp>
    </p:spTree>
    <p:extLst>
      <p:ext uri="{BB962C8B-B14F-4D97-AF65-F5344CB8AC3E}">
        <p14:creationId xmlns:p14="http://schemas.microsoft.com/office/powerpoint/2010/main" val="3365071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solidFill>
                  <a:schemeClr val="accent3">
                    <a:lumMod val="75000"/>
                  </a:schemeClr>
                </a:solidFill>
              </a:rPr>
              <a:t>In the following section, we will discuss alternative location that smartphone evidence may be recovered from.</a:t>
            </a:r>
            <a:endParaRPr lang="en-US" sz="2400" dirty="0"/>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39</a:t>
            </a:fld>
            <a:endParaRPr lang="en-US" dirty="0"/>
          </a:p>
        </p:txBody>
      </p:sp>
    </p:spTree>
    <p:extLst>
      <p:ext uri="{BB962C8B-B14F-4D97-AF65-F5344CB8AC3E}">
        <p14:creationId xmlns:p14="http://schemas.microsoft.com/office/powerpoint/2010/main" val="2284578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ts val="0"/>
              </a:spcBef>
              <a:spcAft>
                <a:spcPts val="0"/>
              </a:spcAft>
            </a:pPr>
            <a:r>
              <a:rPr lang="en-US" altLang="en-US" sz="2800" b="1" dirty="0">
                <a:latin typeface="Calibri" panose="020F0502020204030204" pitchFamily="34" charset="0"/>
              </a:rPr>
              <a:t>Synchronizing an iPhone with a computer using the iTunes application creates an entire backup of that iPhone on the computer running iTunes.  Here are the actual file cabinet drawers that one could open to find the iPhone backup.</a:t>
            </a:r>
            <a:endParaRPr lang="en-US" altLang="en-US" sz="2800" dirty="0"/>
          </a:p>
        </p:txBody>
      </p:sp>
    </p:spTree>
    <p:extLst>
      <p:ext uri="{BB962C8B-B14F-4D97-AF65-F5344CB8AC3E}">
        <p14:creationId xmlns:p14="http://schemas.microsoft.com/office/powerpoint/2010/main" val="850841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ts val="0"/>
              </a:spcBef>
              <a:spcAft>
                <a:spcPts val="0"/>
              </a:spcAft>
            </a:pPr>
            <a:r>
              <a:rPr lang="en-US" altLang="en-US" sz="2800" b="1" dirty="0">
                <a:latin typeface="Calibri" panose="020F0502020204030204" pitchFamily="34" charset="0"/>
              </a:rPr>
              <a:t>As we can see by this slide, an iTunes mobile backup contains basically your entire phone including previously deleted information.</a:t>
            </a:r>
            <a:endParaRPr lang="en-US" altLang="en-US" sz="2800" dirty="0"/>
          </a:p>
        </p:txBody>
      </p:sp>
    </p:spTree>
    <p:extLst>
      <p:ext uri="{BB962C8B-B14F-4D97-AF65-F5344CB8AC3E}">
        <p14:creationId xmlns:p14="http://schemas.microsoft.com/office/powerpoint/2010/main" val="1279813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ts val="1217"/>
              </a:spcBef>
              <a:spcAft>
                <a:spcPts val="608"/>
              </a:spcAft>
              <a:buClr>
                <a:schemeClr val="accent3">
                  <a:lumMod val="75000"/>
                </a:schemeClr>
              </a:buClr>
            </a:pPr>
            <a:r>
              <a:rPr lang="en-US" altLang="en-US" sz="2800" dirty="0">
                <a:solidFill>
                  <a:schemeClr val="accent3">
                    <a:lumMod val="75000"/>
                  </a:schemeClr>
                </a:solidFill>
                <a:latin typeface="Calibri" panose="020F0502020204030204" pitchFamily="34" charset="0"/>
              </a:rPr>
              <a:t>Even if your client’s former employee took their personal iPhone and/or iPad with them when they left to work for a competitor, if they synchronized their personal </a:t>
            </a:r>
            <a:r>
              <a:rPr lang="en-US" altLang="en-US" sz="2800" dirty="0" err="1">
                <a:solidFill>
                  <a:schemeClr val="accent3">
                    <a:lumMod val="75000"/>
                  </a:schemeClr>
                </a:solidFill>
                <a:latin typeface="Calibri" panose="020F0502020204030204" pitchFamily="34" charset="0"/>
              </a:rPr>
              <a:t>iDevice</a:t>
            </a:r>
            <a:r>
              <a:rPr lang="en-US" altLang="en-US" sz="2800" dirty="0">
                <a:solidFill>
                  <a:schemeClr val="accent3">
                    <a:lumMod val="75000"/>
                  </a:schemeClr>
                </a:solidFill>
                <a:latin typeface="Calibri" panose="020F0502020204030204" pitchFamily="34" charset="0"/>
              </a:rPr>
              <a:t> with your client’s computer, you have access to that </a:t>
            </a:r>
            <a:r>
              <a:rPr lang="en-US" altLang="en-US" sz="2800" dirty="0" err="1">
                <a:solidFill>
                  <a:schemeClr val="accent3">
                    <a:lumMod val="75000"/>
                  </a:schemeClr>
                </a:solidFill>
                <a:latin typeface="Calibri" panose="020F0502020204030204" pitchFamily="34" charset="0"/>
              </a:rPr>
              <a:t>iDevice</a:t>
            </a:r>
            <a:r>
              <a:rPr lang="en-US" altLang="en-US" sz="2800" dirty="0">
                <a:solidFill>
                  <a:schemeClr val="accent3">
                    <a:lumMod val="75000"/>
                  </a:schemeClr>
                </a:solidFill>
                <a:latin typeface="Calibri" panose="020F0502020204030204" pitchFamily="34" charset="0"/>
              </a:rPr>
              <a:t>;  no subpoena required!</a:t>
            </a:r>
          </a:p>
        </p:txBody>
      </p:sp>
    </p:spTree>
    <p:extLst>
      <p:ext uri="{BB962C8B-B14F-4D97-AF65-F5344CB8AC3E}">
        <p14:creationId xmlns:p14="http://schemas.microsoft.com/office/powerpoint/2010/main" val="193022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following section, we will define and layout reasonable steps one can</a:t>
            </a:r>
            <a:r>
              <a:rPr lang="en-US" baseline="0" dirty="0"/>
              <a:t> take in the event smoke has begun to appear which could indicate fire.</a:t>
            </a: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160894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In the following section, we will be reviewing the concept of location based evidence, which has become extremely useful in a broad variety of types of cases.</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43</a:t>
            </a:fld>
            <a:endParaRPr lang="en-US" dirty="0"/>
          </a:p>
        </p:txBody>
      </p:sp>
    </p:spTree>
    <p:extLst>
      <p:ext uri="{BB962C8B-B14F-4D97-AF65-F5344CB8AC3E}">
        <p14:creationId xmlns:p14="http://schemas.microsoft.com/office/powerpoint/2010/main" val="3305229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2400" dirty="0"/>
              <a:t>In this example, sample evidence was extracted from an iPhone using Katana Forensics’ Lantern software.  Lantern was able to extract times and dates photos were taken and messages were sent, names of photos, the content of the messages and the longitude and latitude of where the person was at the time each photo was taken or message sent.</a:t>
            </a:r>
          </a:p>
        </p:txBody>
      </p:sp>
    </p:spTree>
    <p:extLst>
      <p:ext uri="{BB962C8B-B14F-4D97-AF65-F5344CB8AC3E}">
        <p14:creationId xmlns:p14="http://schemas.microsoft.com/office/powerpoint/2010/main" val="3417657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17"/>
              </a:spcBef>
              <a:spcAft>
                <a:spcPts val="608"/>
              </a:spcAft>
              <a:buClr>
                <a:schemeClr val="accent3">
                  <a:lumMod val="75000"/>
                </a:schemeClr>
              </a:buClr>
            </a:pPr>
            <a:r>
              <a:rPr lang="en-US" altLang="en-US" sz="2400" dirty="0">
                <a:solidFill>
                  <a:schemeClr val="accent3">
                    <a:lumMod val="75000"/>
                  </a:schemeClr>
                </a:solidFill>
                <a:latin typeface="Calibri" panose="020F0502020204030204" pitchFamily="34" charset="0"/>
              </a:rPr>
              <a:t>Investigation of client’s former employee’s company issued iPhone revealed multiple meetings at opponent’s headquarters in the months prior to former employee’s resignation..  Signing into a </a:t>
            </a:r>
            <a:r>
              <a:rPr lang="en-US" altLang="en-US" sz="2400" dirty="0" err="1">
                <a:solidFill>
                  <a:schemeClr val="accent3">
                    <a:lumMod val="75000"/>
                  </a:schemeClr>
                </a:solidFill>
                <a:latin typeface="Calibri" panose="020F0502020204030204" pitchFamily="34" charset="0"/>
              </a:rPr>
              <a:t>Wifi</a:t>
            </a:r>
            <a:r>
              <a:rPr lang="en-US" altLang="en-US" sz="2400" dirty="0">
                <a:solidFill>
                  <a:schemeClr val="accent3">
                    <a:lumMod val="75000"/>
                  </a:schemeClr>
                </a:solidFill>
                <a:latin typeface="Calibri" panose="020F0502020204030204" pitchFamily="34" charset="0"/>
              </a:rPr>
              <a:t> network creates a time/date/location stamp on a workstation</a:t>
            </a:r>
          </a:p>
          <a:p>
            <a:pPr eaLnBrk="1" hangingPunct="1"/>
            <a:endParaRPr lang="en-US" altLang="en-US" dirty="0"/>
          </a:p>
        </p:txBody>
      </p:sp>
    </p:spTree>
    <p:extLst>
      <p:ext uri="{BB962C8B-B14F-4D97-AF65-F5344CB8AC3E}">
        <p14:creationId xmlns:p14="http://schemas.microsoft.com/office/powerpoint/2010/main" val="2448771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t>In this next section of the class, we will review the concept of building and using timelines from acquired electronic evidence.</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46</a:t>
            </a:fld>
            <a:endParaRPr lang="en-US" dirty="0"/>
          </a:p>
        </p:txBody>
      </p:sp>
    </p:spTree>
    <p:extLst>
      <p:ext uri="{BB962C8B-B14F-4D97-AF65-F5344CB8AC3E}">
        <p14:creationId xmlns:p14="http://schemas.microsoft.com/office/powerpoint/2010/main" val="4112011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1800" dirty="0"/>
              <a:t>Smartphone forensic software automatically sorts all human activity performed on a given smartphone, such as making calls, receiving text messages, sending emails, or taking pictures in chronological order.</a:t>
            </a:r>
          </a:p>
          <a:p>
            <a:pPr eaLnBrk="1" hangingPunct="1"/>
            <a:r>
              <a:rPr lang="en-US" altLang="en-US" sz="1800" dirty="0"/>
              <a:t>Focusing on critical dates identified in the Evidence Map can be very informative and an efficient, targeted method of analysis</a:t>
            </a:r>
          </a:p>
        </p:txBody>
      </p:sp>
    </p:spTree>
    <p:extLst>
      <p:ext uri="{BB962C8B-B14F-4D97-AF65-F5344CB8AC3E}">
        <p14:creationId xmlns:p14="http://schemas.microsoft.com/office/powerpoint/2010/main" val="2068255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t>In this next section of the class, we will review the concept of building and using timelines from acquired electronic evidence.</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48</a:t>
            </a:fld>
            <a:endParaRPr lang="en-US" dirty="0"/>
          </a:p>
        </p:txBody>
      </p:sp>
    </p:spTree>
    <p:extLst>
      <p:ext uri="{BB962C8B-B14F-4D97-AF65-F5344CB8AC3E}">
        <p14:creationId xmlns:p14="http://schemas.microsoft.com/office/powerpoint/2010/main" val="3076992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Although you may have heard of concerns regarding issues related to allowing employees to use their own smartphones at work, or BYOD, I want to alert you to the real threat which I have termed BYOA, or bring your application.  One would hope that employees only use company email for work related communication, but we are finding in case after case that this is absolutely not true.  Many organizations allow employees to use their own smartphones for work purposes (BYOD).</a:t>
            </a:r>
            <a:r>
              <a:rPr lang="en-US" altLang="en-US" baseline="0" dirty="0"/>
              <a:t>  </a:t>
            </a:r>
            <a:r>
              <a:rPr lang="en-US" altLang="en-US" dirty="0"/>
              <a:t>BYOD can presents difficulties when content on BYOD phones become subject to legal holds.</a:t>
            </a:r>
            <a:r>
              <a:rPr lang="en-US" altLang="en-US" baseline="0" dirty="0"/>
              <a:t>  </a:t>
            </a:r>
            <a:r>
              <a:rPr lang="en-US" altLang="en-US" dirty="0"/>
              <a:t>BYOA represents a greater threat than BYOD as most employees will not disclose the use of a non-approved application.</a:t>
            </a:r>
            <a:r>
              <a:rPr lang="en-US" altLang="en-US" baseline="0" dirty="0"/>
              <a:t>  </a:t>
            </a:r>
            <a:r>
              <a:rPr lang="en-US" altLang="en-US" dirty="0"/>
              <a:t>Some organizations prevent employees from installing non-corporate approved communication applications on company issued smartphones.</a:t>
            </a:r>
          </a:p>
        </p:txBody>
      </p:sp>
    </p:spTree>
    <p:extLst>
      <p:ext uri="{BB962C8B-B14F-4D97-AF65-F5344CB8AC3E}">
        <p14:creationId xmlns:p14="http://schemas.microsoft.com/office/powerpoint/2010/main" val="2107246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Skype chat messages, incoming and outgoing call records, and file transfers made by a Skype account is stored in a file called “</a:t>
            </a:r>
            <a:r>
              <a:rPr lang="en-US" dirty="0" err="1"/>
              <a:t>main.db</a:t>
            </a:r>
            <a:r>
              <a:rPr lang="en-US" dirty="0"/>
              <a:t>”:  C:\Users\*Username*\</a:t>
            </a:r>
            <a:r>
              <a:rPr lang="en-US" dirty="0" err="1"/>
              <a:t>AppData</a:t>
            </a:r>
            <a:r>
              <a:rPr lang="en-US" dirty="0"/>
              <a:t>\Roaming\Skype\</a:t>
            </a:r>
            <a:r>
              <a:rPr lang="en-US" dirty="0" err="1"/>
              <a:t>main.db</a:t>
            </a:r>
            <a:endParaRPr lang="en-US" dirty="0"/>
          </a:p>
          <a:p>
            <a:r>
              <a:rPr lang="en-US" dirty="0" err="1"/>
              <a:t>Kik</a:t>
            </a:r>
            <a:r>
              <a:rPr lang="en-US" dirty="0"/>
              <a:t> contacts, messages, and contacts:</a:t>
            </a:r>
          </a:p>
          <a:p>
            <a:r>
              <a:rPr lang="en-US" dirty="0"/>
              <a:t>For iPhones:  </a:t>
            </a:r>
            <a:r>
              <a:rPr lang="en-US" i="1" dirty="0"/>
              <a:t>/root/</a:t>
            </a:r>
            <a:r>
              <a:rPr lang="en-US" i="1" dirty="0" err="1"/>
              <a:t>var</a:t>
            </a:r>
            <a:r>
              <a:rPr lang="en-US" i="1" dirty="0"/>
              <a:t>/mobile/Applications/</a:t>
            </a:r>
            <a:r>
              <a:rPr lang="en-US" i="1" dirty="0" err="1"/>
              <a:t>com.kik.chat</a:t>
            </a:r>
            <a:r>
              <a:rPr lang="en-US" i="1" dirty="0"/>
              <a:t>/Documents/</a:t>
            </a:r>
            <a:r>
              <a:rPr lang="en-US" i="1" dirty="0" err="1"/>
              <a:t>kik.sqlite</a:t>
            </a:r>
            <a:endParaRPr lang="en-US" dirty="0"/>
          </a:p>
          <a:p>
            <a:r>
              <a:rPr lang="en-US" dirty="0"/>
              <a:t>For Android:  </a:t>
            </a:r>
            <a:r>
              <a:rPr lang="en-US" i="1" dirty="0"/>
              <a:t>/data/data/</a:t>
            </a:r>
            <a:r>
              <a:rPr lang="en-US" i="1" dirty="0" err="1"/>
              <a:t>kik.android</a:t>
            </a:r>
            <a:r>
              <a:rPr lang="en-US" i="1" dirty="0"/>
              <a:t>/databases/</a:t>
            </a:r>
            <a:r>
              <a:rPr lang="en-US" i="1" dirty="0" err="1"/>
              <a:t>kikdatabase.db</a:t>
            </a:r>
            <a:endParaRPr lang="en-US" i="1" dirty="0"/>
          </a:p>
          <a:p>
            <a:r>
              <a:rPr lang="en-US" dirty="0"/>
              <a:t>Please consider discovery obligations regarding “all communications” </a:t>
            </a:r>
          </a:p>
        </p:txBody>
      </p:sp>
    </p:spTree>
    <p:extLst>
      <p:ext uri="{BB962C8B-B14F-4D97-AF65-F5344CB8AC3E}">
        <p14:creationId xmlns:p14="http://schemas.microsoft.com/office/powerpoint/2010/main" val="2561778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On a recent engagement, our corporate client received an anonymous tip accusing an employee of viewing obscene materials at work on a company issued iPhone.</a:t>
            </a:r>
          </a:p>
          <a:p>
            <a:pPr eaLnBrk="1" hangingPunct="1"/>
            <a:r>
              <a:rPr lang="en-US" altLang="en-US" dirty="0"/>
              <a:t>From a backup of the company issued iPhone found within the iTunes folder of the company issued laptop, I was able to recover </a:t>
            </a:r>
            <a:r>
              <a:rPr lang="en-US" altLang="en-US" dirty="0" err="1"/>
              <a:t>Kik</a:t>
            </a:r>
            <a:r>
              <a:rPr lang="en-US" altLang="en-US" dirty="0"/>
              <a:t> (kik.com) messages included photos of a very private nature.</a:t>
            </a:r>
          </a:p>
          <a:p>
            <a:pPr eaLnBrk="1" hangingPunct="1"/>
            <a:r>
              <a:rPr lang="en-US" altLang="en-US" dirty="0"/>
              <a:t>The employee had installed the free </a:t>
            </a:r>
            <a:r>
              <a:rPr lang="en-US" altLang="en-US" dirty="0" err="1"/>
              <a:t>Kik</a:t>
            </a:r>
            <a:r>
              <a:rPr lang="en-US" altLang="en-US" dirty="0"/>
              <a:t> communication application himself</a:t>
            </a:r>
          </a:p>
          <a:p>
            <a:pPr eaLnBrk="1" hangingPunct="1"/>
            <a:r>
              <a:rPr lang="en-US" altLang="en-US" dirty="0"/>
              <a:t>Using my timeline and location tools, I found six instances of inappropriate pictures being sent during work hours on the company issued iPhone while on company property.</a:t>
            </a:r>
          </a:p>
          <a:p>
            <a:pPr eaLnBrk="1" hangingPunct="1"/>
            <a:r>
              <a:rPr lang="en-US" altLang="en-US" dirty="0"/>
              <a:t>Employee was reprimanded but not terminated.</a:t>
            </a:r>
          </a:p>
        </p:txBody>
      </p:sp>
    </p:spTree>
    <p:extLst>
      <p:ext uri="{BB962C8B-B14F-4D97-AF65-F5344CB8AC3E}">
        <p14:creationId xmlns:p14="http://schemas.microsoft.com/office/powerpoint/2010/main" val="1305119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From a litigation strategy standpoint, if one wishes a forensic expert to be employed to image and investigate an opponent’s smartphone, inevitably, objections over scope and privacy will be raised.  Therefore, it is useful to have an agreed order prepared governing the specificity of which electronic evidence will be searched.  </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52</a:t>
            </a:fld>
            <a:endParaRPr lang="en-US" dirty="0"/>
          </a:p>
        </p:txBody>
      </p:sp>
    </p:spTree>
    <p:extLst>
      <p:ext uri="{BB962C8B-B14F-4D97-AF65-F5344CB8AC3E}">
        <p14:creationId xmlns:p14="http://schemas.microsoft.com/office/powerpoint/2010/main" val="94259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dirty="0"/>
              <a:t>In the event smoke signals start to appear in one’s organizations, there are several important triage steps one should take to determine and quantify if a true fire exists.</a:t>
            </a:r>
          </a:p>
          <a:p>
            <a:pPr marL="0" indent="0">
              <a:buNone/>
            </a:pPr>
            <a:endParaRPr lang="en-US" sz="1200" dirty="0"/>
          </a:p>
          <a:p>
            <a:pPr marL="0" indent="0">
              <a:buNone/>
            </a:pPr>
            <a:r>
              <a:rPr lang="en-US" sz="1200" dirty="0"/>
              <a:t>First, it is important to understand the nature of electronic evidence; electronic evidence is extremely ephemeral in nature.  </a:t>
            </a:r>
          </a:p>
          <a:p>
            <a:pPr marL="0" indent="0">
              <a:buNone/>
            </a:pPr>
            <a:r>
              <a:rPr lang="en-US" sz="1200" dirty="0"/>
              <a:t>We will be reviewing in depth the class handout evidence map tool and the method to immediately identify, preserve or have preserved electronic evidence from which smoke has been detected.</a:t>
            </a:r>
          </a:p>
          <a:p>
            <a:pPr marL="0" indent="0">
              <a:buNone/>
            </a:pPr>
            <a:endParaRPr lang="en-US" sz="1200" dirty="0"/>
          </a:p>
          <a:p>
            <a:pPr marL="0" indent="0">
              <a:buNone/>
            </a:pPr>
            <a:endParaRPr lang="en-US" sz="1200" dirty="0"/>
          </a:p>
          <a:p>
            <a:pPr marL="0" indent="0">
              <a:buNone/>
            </a:pPr>
            <a:r>
              <a:rPr lang="en-US" sz="1200" dirty="0"/>
              <a:t>Triage Step #1.   Identify and Preserve</a:t>
            </a:r>
          </a:p>
          <a:p>
            <a:r>
              <a:rPr lang="en-US" sz="1200" dirty="0"/>
              <a:t>Electronic evidence is extremely ephemeral in nature:  ripe fruit must be picked from the vine and properly preserved before it withers away and dies.</a:t>
            </a:r>
          </a:p>
          <a:p>
            <a:r>
              <a:rPr lang="en-US" sz="1200" dirty="0"/>
              <a:t>Document and take reasonable steps to identify and preserve, or have preserved, sources of potentially relevant evidence from which smoke signals have been identified. </a:t>
            </a:r>
          </a:p>
          <a:p>
            <a:endParaRPr lang="en-US" sz="1200" dirty="0"/>
          </a:p>
          <a:p>
            <a:pPr marL="0" indent="0" algn="ctr">
              <a:buNone/>
            </a:pPr>
            <a:r>
              <a:rPr lang="en-US" sz="1200" dirty="0"/>
              <a:t>Reasonable identification and preservation steps meeting will be </a:t>
            </a:r>
          </a:p>
          <a:p>
            <a:pPr marL="0" indent="0" algn="ctr">
              <a:buNone/>
            </a:pPr>
            <a:r>
              <a:rPr lang="en-US" sz="1200" dirty="0"/>
              <a:t>discussed later in detail in the Evidence Mapping section of the class</a:t>
            </a:r>
            <a:endParaRPr lang="en-US" dirty="0"/>
          </a:p>
        </p:txBody>
      </p:sp>
    </p:spTree>
    <p:extLst>
      <p:ext uri="{BB962C8B-B14F-4D97-AF65-F5344CB8AC3E}">
        <p14:creationId xmlns:p14="http://schemas.microsoft.com/office/powerpoint/2010/main" val="29055404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spcBef>
                <a:spcPct val="0"/>
              </a:spcBef>
            </a:pPr>
            <a:r>
              <a:rPr lang="en-US" sz="1900" dirty="0"/>
              <a:t>By now it should be clear that significant amounts of evidence about your opponents may be recovered from your own clients’ devices using forensic techniques.  In some cases, it may be an effective case strategy to have the court issue an order allowing the examination of an opponent’s smartphone.  In these cases, understandable objections will be raised surrounding privacy.  To address these objections head-on, it is recommended to put into place an agreed order that limits the focus of investigation to specific targeted evidence based upon key word filters.  The sample agreed order handout for the class also includes a process by which the opponent’s counsel may review key word responsive evidence, withhold privilege communications, and only produce key word responsive evidence to the requesting party. </a:t>
            </a:r>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53</a:t>
            </a:fld>
            <a:endParaRPr lang="en-US" dirty="0"/>
          </a:p>
        </p:txBody>
      </p:sp>
    </p:spTree>
    <p:extLst>
      <p:ext uri="{BB962C8B-B14F-4D97-AF65-F5344CB8AC3E}">
        <p14:creationId xmlns:p14="http://schemas.microsoft.com/office/powerpoint/2010/main" val="3755766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In this next section, we will be discussing reasonable steps that litigants and their counsel should take to better preserve the privacy of their communications</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54</a:t>
            </a:fld>
            <a:endParaRPr lang="en-US" dirty="0"/>
          </a:p>
        </p:txBody>
      </p:sp>
    </p:spTree>
    <p:extLst>
      <p:ext uri="{BB962C8B-B14F-4D97-AF65-F5344CB8AC3E}">
        <p14:creationId xmlns:p14="http://schemas.microsoft.com/office/powerpoint/2010/main" val="1008602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ts val="1217"/>
              </a:spcBef>
              <a:spcAft>
                <a:spcPts val="608"/>
              </a:spcAft>
              <a:buClr>
                <a:schemeClr val="accent3">
                  <a:lumMod val="75000"/>
                </a:schemeClr>
              </a:buClr>
            </a:pPr>
            <a:r>
              <a:rPr lang="en-US" sz="1500" dirty="0">
                <a:latin typeface="Calibri" pitchFamily="34" charset="0"/>
              </a:rPr>
              <a:t>In my Pro Bono practice, I have had seven cases in which my client came to me positive that an opponent “knew” things they could not possibly know.  In each case, my client was correct in their assumptions and ultimately I was able to discover exactly how they were being spied upon.  Here are three real life examples of spying techniques I have uncovered.  In one case, my client walked away from her computer while still logged in to Gmail.  This enabled the respondent to turn on “</a:t>
            </a:r>
            <a:r>
              <a:rPr lang="en-US" sz="1500" dirty="0" err="1">
                <a:latin typeface="Calibri" pitchFamily="34" charset="0"/>
              </a:rPr>
              <a:t>autoforwarding</a:t>
            </a:r>
            <a:r>
              <a:rPr lang="en-US" sz="1500" dirty="0">
                <a:latin typeface="Calibri" pitchFamily="34" charset="0"/>
              </a:rPr>
              <a:t>” within my client’s email account so that a copy of all emails she sent or received were forwarded to the respondent.  In a Domestic Violence court case, the respondent had configured my client’s iPhone so that the respondent could log in to trackmyiphone.apple.com and then observe the physical movements of my client.  In a third case, the respondent had installed key logging software onto my client computer, which resulted in every key stroke my client made, including inputting user names and passwords, being sent to the respondent’s computer.</a:t>
            </a:r>
          </a:p>
          <a:p>
            <a:pPr lvl="1"/>
            <a:endParaRPr lang="en-US" dirty="0"/>
          </a:p>
          <a:p>
            <a:pPr lvl="2"/>
            <a:endParaRPr lang="en-US" dirty="0"/>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55</a:t>
            </a:fld>
            <a:endParaRPr lang="en-US" dirty="0"/>
          </a:p>
        </p:txBody>
      </p:sp>
    </p:spTree>
    <p:extLst>
      <p:ext uri="{BB962C8B-B14F-4D97-AF65-F5344CB8AC3E}">
        <p14:creationId xmlns:p14="http://schemas.microsoft.com/office/powerpoint/2010/main" val="23109053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7100">
              <a:defRPr/>
            </a:pPr>
            <a:r>
              <a:rPr lang="en-US" sz="1900" dirty="0"/>
              <a:t>Please now refer to the class handout titled, “Physical Access Questionnaire” which I created in response to the steady stream of spying cases I have been involved in.  I am very proud to say that this tool has been adopted and already put into use at Cook County’s Domestic Violence Courthouse.    Using the Questionnaire, the first order of business is to have your client define the actual time period the unfriendly party had physical access to your client and their devices and accounts.  As a second step, please have your client list all devices, including cell phones, computers, email accounts and social media accounts they currently own or use that fall under the “Time Period” the unfriendly party enjoyed physical access.  </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56</a:t>
            </a:fld>
            <a:endParaRPr lang="en-US" dirty="0"/>
          </a:p>
        </p:txBody>
      </p:sp>
    </p:spTree>
    <p:extLst>
      <p:ext uri="{BB962C8B-B14F-4D97-AF65-F5344CB8AC3E}">
        <p14:creationId xmlns:p14="http://schemas.microsoft.com/office/powerpoint/2010/main" val="1468786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lvl="1"/>
            <a:r>
              <a:rPr lang="en-US" sz="1700" dirty="0"/>
              <a:t>With the Questionnaire completed, one can then move on to curing, and if appropriate preserving for later use, the infection.  For example, if you and your client determine that it is possible a former business partner or disgruntled ex-employee did have access to your client and their systems, then it is reasonable and suggested that your client create a brand new email account to be used for attorney client communication from a computer that the opponent could never have had physical access to.  Performing a factory reset of an iPhone or Android phone will render the device free of all possible spyware.  However, in appropriate situations, a forensic preservation of the iPhone or Android phone is recommended before completely wiping the device.  The market rate for a smartphone forensic preservation is $500.00.   One of the class handouts is sample iPhone forensic report for you to review. </a:t>
            </a:r>
          </a:p>
          <a:p>
            <a:pPr lvl="2"/>
            <a:endParaRPr lang="en-US" dirty="0"/>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57</a:t>
            </a:fld>
            <a:endParaRPr lang="en-US" dirty="0"/>
          </a:p>
        </p:txBody>
      </p:sp>
    </p:spTree>
    <p:extLst>
      <p:ext uri="{BB962C8B-B14F-4D97-AF65-F5344CB8AC3E}">
        <p14:creationId xmlns:p14="http://schemas.microsoft.com/office/powerpoint/2010/main" val="3813787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bodyPr>
          <a:lstStyle/>
          <a:p>
            <a:pPr lvl="2"/>
            <a:r>
              <a:rPr lang="en-US" sz="2000" dirty="0"/>
              <a:t>From my own experience, shareholder disputes, especially those involving family members, can be highly emotionally charged cases that perhaps would benefit from talk therapy as much as legal counsel.  This is just one type of case that our physical access questionnaire should be considered for use at the outset so that your communications with your client are not being read by the opponent.</a:t>
            </a:r>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58</a:t>
            </a:fld>
            <a:endParaRPr lang="en-US" dirty="0"/>
          </a:p>
        </p:txBody>
      </p:sp>
    </p:spTree>
    <p:extLst>
      <p:ext uri="{BB962C8B-B14F-4D97-AF65-F5344CB8AC3E}">
        <p14:creationId xmlns:p14="http://schemas.microsoft.com/office/powerpoint/2010/main" val="498159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In this next section, we will be discussing steps to subpoena phone records from a carrier</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59</a:t>
            </a:fld>
            <a:endParaRPr lang="en-US" dirty="0"/>
          </a:p>
        </p:txBody>
      </p:sp>
    </p:spTree>
    <p:extLst>
      <p:ext uri="{BB962C8B-B14F-4D97-AF65-F5344CB8AC3E}">
        <p14:creationId xmlns:p14="http://schemas.microsoft.com/office/powerpoint/2010/main" val="23066460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110000"/>
              </a:lnSpc>
              <a:spcBef>
                <a:spcPts val="0"/>
              </a:spcBef>
              <a:spcAft>
                <a:spcPts val="0"/>
              </a:spcAft>
              <a:buClr>
                <a:schemeClr val="accent3">
                  <a:lumMod val="75000"/>
                </a:schemeClr>
              </a:buClr>
              <a:buNone/>
            </a:pPr>
            <a:r>
              <a:rPr lang="en-US" sz="1800" b="1" kern="1200" dirty="0">
                <a:solidFill>
                  <a:schemeClr val="tx1"/>
                </a:solidFill>
                <a:latin typeface="+mn-lt"/>
                <a:ea typeface="+mn-ea"/>
                <a:cs typeface="+mn-cs"/>
              </a:rPr>
              <a:t>Once a caller’s phone number and carrier are identified, a civil subpoena form and related “Generic Record Request Description” sheet, once responded to, will provide to the requesting attorney:</a:t>
            </a:r>
          </a:p>
          <a:p>
            <a:pPr marL="0" indent="0">
              <a:lnSpc>
                <a:spcPct val="110000"/>
              </a:lnSpc>
              <a:spcBef>
                <a:spcPts val="0"/>
              </a:spcBef>
              <a:spcAft>
                <a:spcPts val="0"/>
              </a:spcAft>
              <a:buClr>
                <a:schemeClr val="accent3">
                  <a:lumMod val="75000"/>
                </a:schemeClr>
              </a:buClr>
              <a:buNone/>
            </a:pPr>
            <a:endParaRPr lang="en-US" sz="1800" b="1" kern="1200" dirty="0">
              <a:solidFill>
                <a:schemeClr val="tx1"/>
              </a:solidFill>
              <a:latin typeface="+mn-lt"/>
              <a:ea typeface="+mn-ea"/>
              <a:cs typeface="+mn-cs"/>
            </a:endParaRPr>
          </a:p>
          <a:p>
            <a:pPr marL="0" indent="0">
              <a:lnSpc>
                <a:spcPct val="110000"/>
              </a:lnSpc>
              <a:spcBef>
                <a:spcPts val="0"/>
              </a:spcBef>
              <a:spcAft>
                <a:spcPts val="0"/>
              </a:spcAft>
              <a:buClr>
                <a:schemeClr val="accent3">
                  <a:lumMod val="75000"/>
                </a:schemeClr>
              </a:buClr>
              <a:buNone/>
            </a:pPr>
            <a:r>
              <a:rPr lang="en-US" sz="1000" b="1" kern="1200" dirty="0">
                <a:solidFill>
                  <a:schemeClr val="tx1"/>
                </a:solidFill>
                <a:latin typeface="+mn-lt"/>
                <a:ea typeface="+mn-ea"/>
                <a:cs typeface="+mn-cs"/>
              </a:rPr>
              <a:t>•	Any and all records of incoming and outgoing phone calls and text messages, including the IMEI, ESN, MEID and the IMSI numbers of all calls and text messages made and received, the contents of text messages, and call durations for the telephone numbers ###-###-#### and ###-###-#### from (DATE RANGE START) to the (DATE RANGE END).</a:t>
            </a:r>
          </a:p>
          <a:p>
            <a:pPr marL="0" indent="0">
              <a:lnSpc>
                <a:spcPct val="110000"/>
              </a:lnSpc>
              <a:spcBef>
                <a:spcPts val="0"/>
              </a:spcBef>
              <a:spcAft>
                <a:spcPts val="0"/>
              </a:spcAft>
              <a:buClr>
                <a:schemeClr val="accent3">
                  <a:lumMod val="75000"/>
                </a:schemeClr>
              </a:buClr>
              <a:buNone/>
            </a:pPr>
            <a:endParaRPr lang="en-US" sz="1000" b="1" kern="1200" dirty="0">
              <a:solidFill>
                <a:schemeClr val="tx1"/>
              </a:solidFill>
              <a:latin typeface="+mn-lt"/>
              <a:ea typeface="+mn-ea"/>
              <a:cs typeface="+mn-cs"/>
            </a:endParaRPr>
          </a:p>
          <a:p>
            <a:pPr marL="0" indent="0">
              <a:lnSpc>
                <a:spcPct val="110000"/>
              </a:lnSpc>
              <a:spcBef>
                <a:spcPts val="0"/>
              </a:spcBef>
              <a:spcAft>
                <a:spcPts val="0"/>
              </a:spcAft>
              <a:buClr>
                <a:schemeClr val="accent3">
                  <a:lumMod val="75000"/>
                </a:schemeClr>
              </a:buClr>
              <a:buNone/>
            </a:pPr>
            <a:r>
              <a:rPr lang="en-US" sz="1000" b="1" kern="1200" dirty="0">
                <a:solidFill>
                  <a:schemeClr val="tx1"/>
                </a:solidFill>
                <a:latin typeface="+mn-lt"/>
                <a:ea typeface="+mn-ea"/>
                <a:cs typeface="+mn-cs"/>
              </a:rPr>
              <a:t>•	Any and all records of any member accounts held fully or in part under the name RESPONDENT NAME or connected to the phone numbers ###-###-#### and/or ###-###-####, including but not limited to the purchase of new SIM cards, transferring of any numbers associated with the account to new devices, and/or attempts to remove numbers from the account from (DATE RANGE START) to the (DATE RANGE END).</a:t>
            </a:r>
          </a:p>
          <a:p>
            <a:pPr marL="0" indent="0">
              <a:lnSpc>
                <a:spcPct val="110000"/>
              </a:lnSpc>
              <a:spcBef>
                <a:spcPts val="0"/>
              </a:spcBef>
              <a:spcAft>
                <a:spcPts val="0"/>
              </a:spcAft>
              <a:buClr>
                <a:schemeClr val="accent3">
                  <a:lumMod val="75000"/>
                </a:schemeClr>
              </a:buClr>
              <a:buNone/>
            </a:pPr>
            <a:endParaRPr lang="en-US" sz="1000" b="1" kern="1200" dirty="0">
              <a:solidFill>
                <a:schemeClr val="tx1"/>
              </a:solidFill>
              <a:latin typeface="+mn-lt"/>
              <a:ea typeface="+mn-ea"/>
              <a:cs typeface="+mn-cs"/>
            </a:endParaRPr>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60</a:t>
            </a:fld>
            <a:endParaRPr lang="en-US" dirty="0"/>
          </a:p>
        </p:txBody>
      </p:sp>
    </p:spTree>
    <p:extLst>
      <p:ext uri="{BB962C8B-B14F-4D97-AF65-F5344CB8AC3E}">
        <p14:creationId xmlns:p14="http://schemas.microsoft.com/office/powerpoint/2010/main" val="3833487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ts val="1200"/>
              </a:spcBef>
              <a:spcAft>
                <a:spcPts val="600"/>
              </a:spcAft>
              <a:buClr>
                <a:schemeClr val="accent3">
                  <a:lumMod val="75000"/>
                </a:schemeClr>
              </a:buClr>
              <a:buNone/>
            </a:pPr>
            <a:r>
              <a:rPr lang="en-US" sz="800" b="1" kern="1200" dirty="0">
                <a:solidFill>
                  <a:schemeClr val="tx1"/>
                </a:solidFill>
                <a:latin typeface="+mn-lt"/>
                <a:ea typeface="+mn-ea"/>
                <a:cs typeface="+mn-cs"/>
              </a:rPr>
              <a:t>WhitePages.com Pro Service</a:t>
            </a:r>
          </a:p>
          <a:p>
            <a:pPr marL="0" indent="0">
              <a:spcBef>
                <a:spcPts val="1200"/>
              </a:spcBef>
              <a:spcAft>
                <a:spcPts val="600"/>
              </a:spcAft>
              <a:buClr>
                <a:schemeClr val="accent3">
                  <a:lumMod val="75000"/>
                </a:schemeClr>
              </a:buClr>
              <a:buNone/>
            </a:pPr>
            <a:r>
              <a:rPr lang="en-US" sz="800" b="1" kern="1200" dirty="0">
                <a:solidFill>
                  <a:schemeClr val="tx1"/>
                </a:solidFill>
                <a:latin typeface="+mn-lt"/>
                <a:ea typeface="+mn-ea"/>
                <a:cs typeface="+mn-cs"/>
              </a:rPr>
              <a:t>Once TrapCall.com unmasks the true phone number, WhitePages.com Pro Service can provide:</a:t>
            </a:r>
          </a:p>
          <a:p>
            <a:pPr marL="0" indent="0">
              <a:spcBef>
                <a:spcPts val="1200"/>
              </a:spcBef>
              <a:buClr>
                <a:schemeClr val="accent3">
                  <a:lumMod val="75000"/>
                </a:schemeClr>
              </a:buClr>
              <a:buNone/>
            </a:pPr>
            <a:r>
              <a:rPr lang="en-US" sz="800" b="1" kern="1200" dirty="0">
                <a:solidFill>
                  <a:schemeClr val="tx1"/>
                </a:solidFill>
                <a:latin typeface="+mn-lt"/>
                <a:ea typeface="+mn-ea"/>
                <a:cs typeface="+mn-cs"/>
              </a:rPr>
              <a:t>Full name of owner(s)</a:t>
            </a:r>
          </a:p>
          <a:p>
            <a:pPr marL="0" indent="0">
              <a:spcBef>
                <a:spcPts val="1200"/>
              </a:spcBef>
              <a:buClr>
                <a:schemeClr val="accent3">
                  <a:lumMod val="75000"/>
                </a:schemeClr>
              </a:buClr>
              <a:buNone/>
            </a:pPr>
            <a:r>
              <a:rPr lang="en-US" b="1" dirty="0"/>
              <a:t>Prepaid status:  </a:t>
            </a:r>
            <a:r>
              <a:rPr lang="en-US" sz="800" b="1" kern="1200" dirty="0">
                <a:solidFill>
                  <a:schemeClr val="tx1"/>
                </a:solidFill>
                <a:latin typeface="+mn-lt"/>
                <a:ea typeface="+mn-ea"/>
                <a:cs typeface="+mn-cs"/>
              </a:rPr>
              <a:t>Indication of whether a mobile number is part of a prepaid service plan. </a:t>
            </a:r>
          </a:p>
          <a:p>
            <a:pPr marL="0" indent="0">
              <a:spcBef>
                <a:spcPts val="1200"/>
              </a:spcBef>
              <a:buClr>
                <a:schemeClr val="accent3">
                  <a:lumMod val="75000"/>
                </a:schemeClr>
              </a:buClr>
              <a:buNone/>
            </a:pPr>
            <a:r>
              <a:rPr lang="en-US" sz="800" b="1" kern="1200" dirty="0">
                <a:solidFill>
                  <a:schemeClr val="tx1"/>
                </a:solidFill>
                <a:latin typeface="+mn-lt"/>
                <a:ea typeface="+mn-ea"/>
                <a:cs typeface="+mn-cs"/>
              </a:rPr>
              <a:t>Carrier:  The company providing service to the associated number, including carriers such as Boost, Metro PCS and </a:t>
            </a:r>
            <a:r>
              <a:rPr lang="en-US" sz="800" b="1" kern="1200" dirty="0" err="1">
                <a:solidFill>
                  <a:schemeClr val="tx1"/>
                </a:solidFill>
                <a:latin typeface="+mn-lt"/>
                <a:ea typeface="+mn-ea"/>
                <a:cs typeface="+mn-cs"/>
              </a:rPr>
              <a:t>TracFone</a:t>
            </a:r>
            <a:r>
              <a:rPr lang="en-US" sz="800" b="1" kern="1200" dirty="0">
                <a:solidFill>
                  <a:schemeClr val="tx1"/>
                </a:solidFill>
                <a:latin typeface="+mn-lt"/>
                <a:ea typeface="+mn-ea"/>
                <a:cs typeface="+mn-cs"/>
              </a:rPr>
              <a:t>. </a:t>
            </a:r>
          </a:p>
          <a:p>
            <a:pPr marL="0" indent="0">
              <a:spcBef>
                <a:spcPts val="1200"/>
              </a:spcBef>
              <a:buClr>
                <a:schemeClr val="accent3">
                  <a:lumMod val="75000"/>
                </a:schemeClr>
              </a:buClr>
              <a:buNone/>
            </a:pPr>
            <a:r>
              <a:rPr lang="en-US" b="1" dirty="0"/>
              <a:t>Line type:  </a:t>
            </a:r>
            <a:r>
              <a:rPr lang="en-US" sz="800" b="1" kern="1200" dirty="0">
                <a:solidFill>
                  <a:schemeClr val="tx1"/>
                </a:solidFill>
                <a:latin typeface="+mn-lt"/>
                <a:ea typeface="+mn-ea"/>
                <a:cs typeface="+mn-cs"/>
              </a:rPr>
              <a:t>Indicates whether the phone is a landline, mobile, fixed or non-fixed VoIP, premium, toll-free, or voicemail-only service. </a:t>
            </a:r>
          </a:p>
          <a:p>
            <a:pPr marL="0" indent="0">
              <a:spcBef>
                <a:spcPts val="1200"/>
              </a:spcBef>
              <a:buClr>
                <a:schemeClr val="accent3">
                  <a:lumMod val="75000"/>
                </a:schemeClr>
              </a:buClr>
              <a:buNone/>
            </a:pPr>
            <a:r>
              <a:rPr lang="en-US" sz="800" b="1" kern="1200" dirty="0">
                <a:solidFill>
                  <a:schemeClr val="tx1"/>
                </a:solidFill>
                <a:latin typeface="+mn-lt"/>
                <a:ea typeface="+mn-ea"/>
                <a:cs typeface="+mn-cs"/>
              </a:rPr>
              <a:t>Current Address:  Includes the full address associated with this number.</a:t>
            </a:r>
          </a:p>
          <a:p>
            <a:pPr marL="0" indent="0">
              <a:spcBef>
                <a:spcPts val="1200"/>
              </a:spcBef>
              <a:buClr>
                <a:schemeClr val="accent3">
                  <a:lumMod val="75000"/>
                </a:schemeClr>
              </a:buClr>
              <a:buNone/>
            </a:pPr>
            <a:r>
              <a:rPr lang="en-US" sz="800" b="1" kern="1200" dirty="0">
                <a:solidFill>
                  <a:schemeClr val="tx1"/>
                </a:solidFill>
                <a:latin typeface="+mn-lt"/>
                <a:ea typeface="+mn-ea"/>
                <a:cs typeface="+mn-cs"/>
              </a:rPr>
              <a:t>Personal or commercial line:   If phone number is associated to a business</a:t>
            </a:r>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61</a:t>
            </a:fld>
            <a:endParaRPr lang="en-US" dirty="0"/>
          </a:p>
        </p:txBody>
      </p:sp>
    </p:spTree>
    <p:extLst>
      <p:ext uri="{BB962C8B-B14F-4D97-AF65-F5344CB8AC3E}">
        <p14:creationId xmlns:p14="http://schemas.microsoft.com/office/powerpoint/2010/main" val="516075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ts val="1200"/>
              </a:spcBef>
              <a:buClr>
                <a:schemeClr val="accent3">
                  <a:lumMod val="75000"/>
                </a:schemeClr>
              </a:buClr>
              <a:buNone/>
            </a:pPr>
            <a:r>
              <a:rPr lang="en-US" sz="800" b="1" dirty="0"/>
              <a:t>MSISDN: “</a:t>
            </a:r>
            <a:r>
              <a:rPr lang="en-US" sz="800" b="1" kern="1200" dirty="0">
                <a:solidFill>
                  <a:schemeClr val="tx1"/>
                </a:solidFill>
                <a:latin typeface="+mn-lt"/>
                <a:ea typeface="+mn-ea"/>
                <a:cs typeface="+mn-cs"/>
              </a:rPr>
              <a:t>Mobile Station International Subscriber Directory Number”, is a unique number used to identify a mobile phone number internationally. </a:t>
            </a:r>
          </a:p>
          <a:p>
            <a:pPr marL="0" indent="0">
              <a:spcBef>
                <a:spcPts val="1200"/>
              </a:spcBef>
              <a:buClr>
                <a:schemeClr val="accent3">
                  <a:lumMod val="75000"/>
                </a:schemeClr>
              </a:buClr>
              <a:buNone/>
            </a:pPr>
            <a:r>
              <a:rPr lang="en-US" sz="800" b="1" kern="1200" dirty="0">
                <a:solidFill>
                  <a:schemeClr val="tx1"/>
                </a:solidFill>
                <a:latin typeface="+mn-lt"/>
                <a:ea typeface="+mn-ea"/>
                <a:cs typeface="+mn-cs"/>
              </a:rPr>
              <a:t>IMSI:  “International Mobile Subscriber Identity” is a unique number assigned to SIM cards.</a:t>
            </a:r>
          </a:p>
          <a:p>
            <a:pPr marL="0" indent="0">
              <a:spcBef>
                <a:spcPts val="1200"/>
              </a:spcBef>
              <a:buClr>
                <a:schemeClr val="accent3">
                  <a:lumMod val="75000"/>
                </a:schemeClr>
              </a:buClr>
              <a:buNone/>
            </a:pPr>
            <a:r>
              <a:rPr lang="en-US" sz="800" b="1" kern="1200" dirty="0">
                <a:solidFill>
                  <a:schemeClr val="tx1"/>
                </a:solidFill>
                <a:latin typeface="+mn-lt"/>
                <a:ea typeface="+mn-ea"/>
                <a:cs typeface="+mn-cs"/>
              </a:rPr>
              <a:t>ICCID: “Integrated Circuit Card Identifier” is unique number assigned to SIM cards and used to identify SIM cards internationally.</a:t>
            </a:r>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62</a:t>
            </a:fld>
            <a:endParaRPr lang="en-US" dirty="0"/>
          </a:p>
        </p:txBody>
      </p:sp>
    </p:spTree>
    <p:extLst>
      <p:ext uri="{BB962C8B-B14F-4D97-AF65-F5344CB8AC3E}">
        <p14:creationId xmlns:p14="http://schemas.microsoft.com/office/powerpoint/2010/main" val="406719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t>If a significant amount of smoke is detected, it is time to consult with specialized outside counsel who will recommend an independent 3</a:t>
            </a:r>
            <a:r>
              <a:rPr lang="en-US" sz="1200" b="1" baseline="30000" dirty="0"/>
              <a:t>rd</a:t>
            </a:r>
            <a:r>
              <a:rPr lang="en-US" sz="1200" b="1" dirty="0"/>
              <a:t> party computer forensic expert.</a:t>
            </a:r>
          </a:p>
          <a:p>
            <a:pPr marL="0" indent="0">
              <a:buNone/>
            </a:pPr>
            <a:endParaRPr lang="en-US" sz="1200" b="1" dirty="0"/>
          </a:p>
          <a:p>
            <a:pPr marL="0" indent="0">
              <a:buNone/>
            </a:pPr>
            <a:r>
              <a:rPr lang="en-US" sz="1200" b="1" dirty="0"/>
              <a:t>When working with outside counsel and a computer forensic expert, it is best to think in terms of outside counsel as lead surgeon and the forensic expert as ER doctor.</a:t>
            </a:r>
          </a:p>
          <a:p>
            <a:pPr marL="0" indent="0">
              <a:buNone/>
            </a:pPr>
            <a:endParaRPr lang="en-US" sz="1200" b="1" dirty="0"/>
          </a:p>
          <a:p>
            <a:pPr marL="0" indent="0">
              <a:buNone/>
            </a:pPr>
            <a:r>
              <a:rPr lang="en-US" sz="1200" b="1" dirty="0"/>
              <a:t>The ER doctor will run standard tests, which we will review in depth shortly, which can be interpreted and appropriately acted on by one’s specialist physician.</a:t>
            </a:r>
          </a:p>
          <a:p>
            <a:pPr marL="0" indent="0">
              <a:buNone/>
            </a:pPr>
            <a:endParaRPr lang="en-US" sz="1200" b="1" dirty="0"/>
          </a:p>
          <a:p>
            <a:pPr marL="0" indent="0">
              <a:buNone/>
            </a:pPr>
            <a:r>
              <a:rPr lang="en-US" sz="1200" b="1" dirty="0"/>
              <a:t>Depending upon the initial test results, one might be given some </a:t>
            </a:r>
            <a:r>
              <a:rPr lang="en-US" sz="1200" b="1" dirty="0" err="1"/>
              <a:t>alka</a:t>
            </a:r>
            <a:r>
              <a:rPr lang="en-US" sz="1200" b="1" dirty="0"/>
              <a:t> seltzer and sent home, or possibly sent straight to heart surgery.</a:t>
            </a:r>
          </a:p>
          <a:p>
            <a:pPr marL="0" indent="0">
              <a:buNone/>
            </a:pPr>
            <a:endParaRPr lang="en-US" sz="1200" b="1" dirty="0"/>
          </a:p>
          <a:p>
            <a:pPr marL="0" indent="0">
              <a:buNone/>
            </a:pPr>
            <a:r>
              <a:rPr lang="en-US" sz="1200" b="1" dirty="0"/>
              <a:t>Triage Step #2.   </a:t>
            </a:r>
            <a:r>
              <a:rPr lang="en-US" sz="1200" dirty="0"/>
              <a:t>Engagement of Outside Counsel and Computer Forensic Expert</a:t>
            </a:r>
          </a:p>
          <a:p>
            <a:r>
              <a:rPr lang="en-US" sz="1200" dirty="0"/>
              <a:t>Consider the paradigm of outside counsel as lead surgeon/head physician and 3rd party computer forensic expert as emergency room doctor.</a:t>
            </a:r>
          </a:p>
          <a:p>
            <a:r>
              <a:rPr lang="en-US" sz="1200" dirty="0"/>
              <a:t>When a patient arrives at the emergency room, standard reasonable tests are run irrespective of as well as in response to a patient’s specific complaints.    </a:t>
            </a:r>
          </a:p>
          <a:p>
            <a:r>
              <a:rPr lang="en-US" sz="1200" dirty="0"/>
              <a:t>Similarly, a competent computer forensic expert will perform standard analysis steps to identify “low hanging fruit” indicators of significant problems.</a:t>
            </a:r>
          </a:p>
          <a:p>
            <a:r>
              <a:rPr lang="en-US" sz="1200" dirty="0"/>
              <a:t>Just as a physician’s interpretation of medical tests might call for the patient to take an antacid and be released, or immediately be directed towards surgery, outside counsel’s interpretation of a computer forensic professional’s analysis results might call for a simple demand letter, or the filing of temporary injunction request. </a:t>
            </a:r>
          </a:p>
          <a:p>
            <a:pPr marL="0" indent="0">
              <a:buNone/>
            </a:pPr>
            <a:endParaRPr lang="en-US" sz="1200" dirty="0"/>
          </a:p>
          <a:p>
            <a:pPr marL="0" indent="0">
              <a:buNone/>
            </a:pPr>
            <a:endParaRPr lang="en-US" sz="1200" dirty="0"/>
          </a:p>
          <a:p>
            <a:endParaRPr lang="en-US" sz="1200" dirty="0"/>
          </a:p>
          <a:p>
            <a:endParaRPr lang="en-US" dirty="0"/>
          </a:p>
          <a:p>
            <a:pPr>
              <a:spcBef>
                <a:spcPts val="1220"/>
              </a:spcBef>
              <a:buClr>
                <a:schemeClr val="accent3">
                  <a:lumMod val="75000"/>
                </a:schemeClr>
              </a:buClr>
            </a:pPr>
            <a:endParaRPr lang="en-US" altLang="en-US" dirty="0"/>
          </a:p>
        </p:txBody>
      </p:sp>
    </p:spTree>
    <p:extLst>
      <p:ext uri="{BB962C8B-B14F-4D97-AF65-F5344CB8AC3E}">
        <p14:creationId xmlns:p14="http://schemas.microsoft.com/office/powerpoint/2010/main" val="3716782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ts val="1200"/>
              </a:spcBef>
              <a:buClr>
                <a:schemeClr val="accent3">
                  <a:lumMod val="75000"/>
                </a:schemeClr>
              </a:buClr>
              <a:buNone/>
            </a:pPr>
            <a:r>
              <a:rPr lang="en-US" sz="1600" b="1" kern="1200" dirty="0">
                <a:solidFill>
                  <a:schemeClr val="tx1"/>
                </a:solidFill>
                <a:latin typeface="+mn-lt"/>
                <a:ea typeface="+mn-ea"/>
                <a:cs typeface="+mn-cs"/>
              </a:rPr>
              <a:t>3</a:t>
            </a:r>
            <a:r>
              <a:rPr lang="en-US" sz="1600" b="1" kern="1200" baseline="30000" dirty="0">
                <a:solidFill>
                  <a:schemeClr val="tx1"/>
                </a:solidFill>
                <a:latin typeface="+mn-lt"/>
                <a:ea typeface="+mn-ea"/>
                <a:cs typeface="+mn-cs"/>
              </a:rPr>
              <a:t>rd</a:t>
            </a:r>
            <a:r>
              <a:rPr lang="en-US" sz="1600" b="1" kern="1200" dirty="0">
                <a:solidFill>
                  <a:schemeClr val="tx1"/>
                </a:solidFill>
                <a:latin typeface="+mn-lt"/>
                <a:ea typeface="+mn-ea"/>
                <a:cs typeface="+mn-cs"/>
              </a:rPr>
              <a:t> party in a Domestic Violence case received text messages stating “Let’s kill John Jones” and appearing to have been sent by Tom Smith, but Tom Smith did not send the threatening text messages.  </a:t>
            </a:r>
          </a:p>
          <a:p>
            <a:pPr marL="0" indent="0">
              <a:spcBef>
                <a:spcPts val="1200"/>
              </a:spcBef>
              <a:buClr>
                <a:schemeClr val="accent3">
                  <a:lumMod val="75000"/>
                </a:schemeClr>
              </a:buClr>
              <a:buNone/>
            </a:pPr>
            <a:r>
              <a:rPr lang="en-US" sz="1600" b="1" kern="1200" dirty="0">
                <a:solidFill>
                  <a:schemeClr val="tx1"/>
                </a:solidFill>
                <a:latin typeface="+mn-lt"/>
                <a:ea typeface="+mn-ea"/>
                <a:cs typeface="+mn-cs"/>
              </a:rPr>
              <a:t>Tom Smith had recently ended a relationship with Frank Williams.  However, Frank Williams still had ownership of Tom Smith’s old phone number.  A subpoena to Frank William’s carrier revealed that Frank Williams’ was placing calls and texts on the same day from one single phone but using two different SIM cards.  The subpoena response allowed us to connect the unique IMEI number of Frank’s single phone to the two different SIM cards and their related unique IMSI numbers.</a:t>
            </a:r>
          </a:p>
          <a:p>
            <a:pPr marL="0" indent="0">
              <a:spcBef>
                <a:spcPts val="1200"/>
              </a:spcBef>
              <a:buClr>
                <a:schemeClr val="accent3">
                  <a:lumMod val="75000"/>
                </a:schemeClr>
              </a:buClr>
              <a:buNone/>
            </a:pPr>
            <a:r>
              <a:rPr lang="en-US" sz="1600" b="1" kern="1200" dirty="0">
                <a:solidFill>
                  <a:schemeClr val="tx1"/>
                </a:solidFill>
                <a:latin typeface="+mn-lt"/>
                <a:ea typeface="+mn-ea"/>
                <a:cs typeface="+mn-cs"/>
              </a:rPr>
              <a:t>Attorney was able to deduce that Frank Williams was in possession of a sim card to which he had ported Tom Smith’s phone number, and was using that phone number to make calls and the threatening text messages from Frank Williams’ phone.  The 3</a:t>
            </a:r>
            <a:r>
              <a:rPr lang="en-US" sz="1600" b="1" kern="1200" baseline="30000" dirty="0">
                <a:solidFill>
                  <a:schemeClr val="tx1"/>
                </a:solidFill>
                <a:latin typeface="+mn-lt"/>
                <a:ea typeface="+mn-ea"/>
                <a:cs typeface="+mn-cs"/>
              </a:rPr>
              <a:t>rd</a:t>
            </a:r>
            <a:r>
              <a:rPr lang="en-US" sz="1600" b="1" kern="1200" dirty="0">
                <a:solidFill>
                  <a:schemeClr val="tx1"/>
                </a:solidFill>
                <a:latin typeface="+mn-lt"/>
                <a:ea typeface="+mn-ea"/>
                <a:cs typeface="+mn-cs"/>
              </a:rPr>
              <a:t> party recipient thought the threatening text messages were coming from Tom Smith, but were in fact coming from Frank Williams’ phone using the SIM card Frank Smith ported Tom Smith’s legacy number to. </a:t>
            </a:r>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63</a:t>
            </a:fld>
            <a:endParaRPr lang="en-US" dirty="0"/>
          </a:p>
        </p:txBody>
      </p:sp>
    </p:spTree>
    <p:extLst>
      <p:ext uri="{BB962C8B-B14F-4D97-AF65-F5344CB8AC3E}">
        <p14:creationId xmlns:p14="http://schemas.microsoft.com/office/powerpoint/2010/main" val="1082310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Thank you for participating in our class today.  I would now like to take any questions you may have.</a:t>
            </a:r>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64</a:t>
            </a:fld>
            <a:endParaRPr lang="en-US" dirty="0"/>
          </a:p>
        </p:txBody>
      </p:sp>
    </p:spTree>
    <p:extLst>
      <p:ext uri="{BB962C8B-B14F-4D97-AF65-F5344CB8AC3E}">
        <p14:creationId xmlns:p14="http://schemas.microsoft.com/office/powerpoint/2010/main" val="26791063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p:cNvSpPr>
            <a:spLocks noGrp="1" noRot="1" noChangeAspect="1" noTextEdit="1"/>
          </p:cNvSpPr>
          <p:nvPr>
            <p:ph type="sldImg"/>
          </p:nvPr>
        </p:nvSpPr>
        <p:spPr bwMode="auto">
          <a:noFill/>
          <a:ln>
            <a:solidFill>
              <a:srgbClr val="000000"/>
            </a:solidFill>
            <a:miter lim="800000"/>
            <a:headEnd/>
            <a:tailEnd/>
          </a:ln>
        </p:spPr>
      </p:sp>
      <p:sp>
        <p:nvSpPr>
          <p:cNvPr id="2560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main focus of Scarab’s expert practice is providing expert advice on best methods and technologies to materially reduce</a:t>
            </a:r>
            <a:r>
              <a:rPr lang="en-US" baseline="0" dirty="0"/>
              <a:t> wasted expense in discovery, maximize dollars available for substantive legal work, and minimize litigants’ exposure to the most common electronic discovery sanctions.</a:t>
            </a:r>
            <a:endParaRPr lang="en-US" dirty="0"/>
          </a:p>
        </p:txBody>
      </p:sp>
      <p:sp>
        <p:nvSpPr>
          <p:cNvPr id="2560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B4E4F-0173-41DA-B97F-3ECE2575B3C7}" type="slidenum">
              <a:rPr lang="en-US" smtClean="0"/>
              <a:pPr/>
              <a:t>65</a:t>
            </a:fld>
            <a:endParaRPr lang="en-US" dirty="0"/>
          </a:p>
        </p:txBody>
      </p:sp>
    </p:spTree>
    <p:extLst>
      <p:ext uri="{BB962C8B-B14F-4D97-AF65-F5344CB8AC3E}">
        <p14:creationId xmlns:p14="http://schemas.microsoft.com/office/powerpoint/2010/main" val="6669534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1855162B-3A6F-4ABE-945A-E4F81CC6EC7D}" type="slidenum">
              <a:rPr lang="en-US" smtClean="0"/>
              <a:pPr>
                <a:defRPr/>
              </a:pPr>
              <a:t>66</a:t>
            </a:fld>
            <a:endParaRPr lang="en-US" dirty="0"/>
          </a:p>
        </p:txBody>
      </p:sp>
    </p:spTree>
    <p:extLst>
      <p:ext uri="{BB962C8B-B14F-4D97-AF65-F5344CB8AC3E}">
        <p14:creationId xmlns:p14="http://schemas.microsoft.com/office/powerpoint/2010/main" val="54210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 us take a look</a:t>
            </a:r>
            <a:r>
              <a:rPr lang="en-US" baseline="0" dirty="0"/>
              <a:t> at methods a corporate client might work with their outside counsel to define best outcomes for the current situation and the avoidance of mission creep</a:t>
            </a: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31321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1200"/>
              </a:spcBef>
              <a:buClr>
                <a:schemeClr val="accent3">
                  <a:lumMod val="75000"/>
                </a:schemeClr>
              </a:buClr>
              <a:buNone/>
            </a:pPr>
            <a:r>
              <a:rPr lang="en-US" altLang="en-US" b="0" dirty="0">
                <a:latin typeface="Garamond" panose="02020404030301010803" pitchFamily="18" charset="0"/>
              </a:rPr>
              <a:t>At the outset of any internal investigation, it is very import to define “win” upfront with outside counsel to avoid mission creep.</a:t>
            </a:r>
          </a:p>
          <a:p>
            <a:pPr marL="0" indent="0">
              <a:spcBef>
                <a:spcPts val="1200"/>
              </a:spcBef>
              <a:buClr>
                <a:schemeClr val="accent3">
                  <a:lumMod val="75000"/>
                </a:schemeClr>
              </a:buClr>
              <a:buNone/>
            </a:pPr>
            <a:endParaRPr lang="en-US" altLang="en-US" b="0" dirty="0">
              <a:latin typeface="Garamond" panose="02020404030301010803" pitchFamily="18" charset="0"/>
            </a:endParaRPr>
          </a:p>
          <a:p>
            <a:pPr marL="0" indent="0">
              <a:spcBef>
                <a:spcPts val="1200"/>
              </a:spcBef>
              <a:buClr>
                <a:schemeClr val="accent3">
                  <a:lumMod val="75000"/>
                </a:schemeClr>
              </a:buClr>
              <a:buNone/>
            </a:pPr>
            <a:r>
              <a:rPr lang="en-US" altLang="en-US" b="0" dirty="0">
                <a:latin typeface="Garamond" panose="02020404030301010803" pitchFamily="18" charset="0"/>
              </a:rPr>
              <a:t>Here are two examples of “win” definitions describing the resolution of dispute.</a:t>
            </a:r>
          </a:p>
          <a:p>
            <a:pPr marL="0" indent="0">
              <a:spcBef>
                <a:spcPts val="1200"/>
              </a:spcBef>
              <a:buClr>
                <a:schemeClr val="accent3">
                  <a:lumMod val="75000"/>
                </a:schemeClr>
              </a:buClr>
              <a:buNone/>
            </a:pPr>
            <a:endParaRPr lang="en-US" altLang="en-US" b="0" dirty="0">
              <a:latin typeface="Garamond" panose="02020404030301010803" pitchFamily="18" charset="0"/>
            </a:endParaRPr>
          </a:p>
          <a:p>
            <a:pPr marL="0" indent="0">
              <a:spcBef>
                <a:spcPts val="1200"/>
              </a:spcBef>
              <a:buClr>
                <a:schemeClr val="accent3">
                  <a:lumMod val="75000"/>
                </a:schemeClr>
              </a:buClr>
              <a:buNone/>
            </a:pPr>
            <a:r>
              <a:rPr lang="en-US" altLang="en-US" b="0" dirty="0">
                <a:latin typeface="Garamond" panose="02020404030301010803" pitchFamily="18" charset="0"/>
              </a:rPr>
              <a:t>Here are a</a:t>
            </a:r>
            <a:r>
              <a:rPr lang="en-US" altLang="en-US" b="0" baseline="0" dirty="0">
                <a:latin typeface="Garamond" panose="02020404030301010803" pitchFamily="18" charset="0"/>
              </a:rPr>
              <a:t> Plaintiff side and Defendant side definitions of a winning resolution:</a:t>
            </a:r>
            <a:endParaRPr lang="en-US" altLang="en-US" b="0" dirty="0">
              <a:latin typeface="Garamond" panose="02020404030301010803" pitchFamily="18" charset="0"/>
            </a:endParaRPr>
          </a:p>
          <a:p>
            <a:pPr marL="0" indent="0">
              <a:spcBef>
                <a:spcPts val="1200"/>
              </a:spcBef>
              <a:buClr>
                <a:schemeClr val="accent3">
                  <a:lumMod val="75000"/>
                </a:schemeClr>
              </a:buClr>
              <a:buNone/>
            </a:pPr>
            <a:r>
              <a:rPr lang="en-US" altLang="en-US" b="1" dirty="0">
                <a:latin typeface="Garamond" panose="02020404030301010803" pitchFamily="18" charset="0"/>
              </a:rPr>
              <a:t>Plaintiff Perspective:</a:t>
            </a:r>
          </a:p>
          <a:p>
            <a:pPr marL="0" indent="0">
              <a:spcBef>
                <a:spcPts val="1200"/>
              </a:spcBef>
              <a:buClr>
                <a:schemeClr val="accent3">
                  <a:lumMod val="75000"/>
                </a:schemeClr>
              </a:buClr>
              <a:buNone/>
            </a:pPr>
            <a:r>
              <a:rPr lang="en-US" altLang="en-US" dirty="0">
                <a:latin typeface="Garamond" panose="02020404030301010803" pitchFamily="18" charset="0"/>
              </a:rPr>
              <a:t>Business Protection Achieved:  Plaintiff retains all customer relationships, trade secrets, monies, protectable and significant interests, owned by the Plaintiff, which were under threat of theft by former employee, now Defendant.</a:t>
            </a:r>
          </a:p>
          <a:p>
            <a:pPr marL="0" indent="0">
              <a:spcBef>
                <a:spcPts val="1200"/>
              </a:spcBef>
              <a:buClr>
                <a:schemeClr val="accent3">
                  <a:lumMod val="75000"/>
                </a:schemeClr>
              </a:buClr>
              <a:buNone/>
            </a:pPr>
            <a:r>
              <a:rPr lang="en-US" altLang="en-US" b="1" dirty="0">
                <a:latin typeface="Garamond" panose="02020404030301010803" pitchFamily="18" charset="0"/>
              </a:rPr>
              <a:t>Defendant Perspective:</a:t>
            </a:r>
          </a:p>
          <a:p>
            <a:pPr marL="0" indent="0">
              <a:spcBef>
                <a:spcPts val="1200"/>
              </a:spcBef>
              <a:buClr>
                <a:schemeClr val="accent3">
                  <a:lumMod val="75000"/>
                </a:schemeClr>
              </a:buClr>
              <a:buNone/>
            </a:pPr>
            <a:r>
              <a:rPr lang="en-US" altLang="en-US" dirty="0">
                <a:latin typeface="Garamond" panose="02020404030301010803" pitchFamily="18" charset="0"/>
              </a:rPr>
              <a:t>Closure Achieved:  A clearly defined “No Go” customer list, geographical territory and time frame governing the prohibition, which enables the Plaintiff to move forward and operate freely without fear of further litigation. </a:t>
            </a:r>
          </a:p>
          <a:p>
            <a:pPr marL="0" indent="0" algn="ctr">
              <a:spcBef>
                <a:spcPts val="1200"/>
              </a:spcBef>
              <a:buClr>
                <a:schemeClr val="accent3">
                  <a:lumMod val="75000"/>
                </a:schemeClr>
              </a:buClr>
              <a:buNone/>
            </a:pPr>
            <a:r>
              <a:rPr lang="en-US" altLang="en-US" b="1" dirty="0">
                <a:latin typeface="Garamond" panose="02020404030301010803" pitchFamily="18" charset="0"/>
              </a:rPr>
              <a:t>Are these “Wins” diametrically opposed </a:t>
            </a:r>
          </a:p>
          <a:p>
            <a:pPr marL="0" indent="0" algn="ctr">
              <a:spcBef>
                <a:spcPts val="1200"/>
              </a:spcBef>
              <a:buClr>
                <a:schemeClr val="accent3">
                  <a:lumMod val="75000"/>
                </a:schemeClr>
              </a:buClr>
              <a:buNone/>
            </a:pPr>
            <a:r>
              <a:rPr lang="en-US" altLang="en-US" b="1" dirty="0">
                <a:latin typeface="Garamond" panose="02020404030301010803" pitchFamily="18" charset="0"/>
              </a:rPr>
              <a:t>or actually a Win-Win?</a:t>
            </a:r>
          </a:p>
          <a:p>
            <a:pPr>
              <a:spcBef>
                <a:spcPts val="1220"/>
              </a:spcBef>
              <a:buClr>
                <a:schemeClr val="accent3">
                  <a:lumMod val="75000"/>
                </a:schemeClr>
              </a:buClr>
            </a:pPr>
            <a:endParaRPr lang="en-US" altLang="en-US" b="0" dirty="0"/>
          </a:p>
        </p:txBody>
      </p:sp>
    </p:spTree>
    <p:extLst>
      <p:ext uri="{BB962C8B-B14F-4D97-AF65-F5344CB8AC3E}">
        <p14:creationId xmlns:p14="http://schemas.microsoft.com/office/powerpoint/2010/main" val="107421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A significant challenge many companies face is defining their own trade secrets.  The DTSA recently enacted into law provides guidance as to what defines a trade secret.</a:t>
            </a:r>
          </a:p>
          <a:p>
            <a:endParaRPr lang="en-US" b="1" dirty="0"/>
          </a:p>
          <a:p>
            <a:r>
              <a:rPr lang="en-US" b="1" dirty="0"/>
              <a:t>The DTSA was enacted in to law in May 11, 2016 to provide, inter alia, a method and vehicle to address the protection of trade secrets in Federal Court</a:t>
            </a:r>
          </a:p>
          <a:p>
            <a:r>
              <a:rPr lang="en-US" b="1" dirty="0"/>
              <a:t>(3)</a:t>
            </a:r>
            <a:r>
              <a:rPr lang="en-US" dirty="0"/>
              <a:t>the term “trade secret” means all forms and types of financial, business, scientific, technical, economic, or engineering information, including patterns, plans, compilations, program devices, formulas, designs, prototypes, methods, techniques, processes, procedures, programs, or codes, whether tangible or intangible, and whether or how stored, compiled, or memorialized physically, electronically, graphically, photographically, or in writing if—</a:t>
            </a:r>
          </a:p>
          <a:p>
            <a:r>
              <a:rPr lang="en-US" b="1" dirty="0"/>
              <a:t>(A)</a:t>
            </a:r>
            <a:r>
              <a:rPr lang="en-US" dirty="0"/>
              <a:t>the owner thereof has taken reasonable measures to keep such information secret; and</a:t>
            </a:r>
          </a:p>
          <a:p>
            <a:r>
              <a:rPr lang="en-US" b="1" dirty="0"/>
              <a:t>(B)</a:t>
            </a:r>
            <a:r>
              <a:rPr lang="en-US" dirty="0"/>
              <a:t>the information derives independent economic value, actual or potential, from not being generally known to, and not being readily ascertainable through proper means by, another person who can obtain economic value from the disclosure or use of the information;</a:t>
            </a:r>
          </a:p>
          <a:p>
            <a:pPr>
              <a:spcBef>
                <a:spcPts val="1220"/>
              </a:spcBef>
              <a:buClr>
                <a:schemeClr val="accent3">
                  <a:lumMod val="75000"/>
                </a:schemeClr>
              </a:buClr>
            </a:pPr>
            <a:endParaRPr lang="en-US" altLang="en-US" dirty="0"/>
          </a:p>
        </p:txBody>
      </p:sp>
    </p:spTree>
    <p:extLst>
      <p:ext uri="{BB962C8B-B14F-4D97-AF65-F5344CB8AC3E}">
        <p14:creationId xmlns:p14="http://schemas.microsoft.com/office/powerpoint/2010/main" val="315480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287046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3222BE-DBA2-4E07-A3F8-8B62695ACA8C}"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426542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402293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83443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370180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374706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77196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4243973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392353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19155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3222BE-DBA2-4E07-A3F8-8B62695ACA8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264338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3222BE-DBA2-4E07-A3F8-8B62695ACA8C}"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159327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3222BE-DBA2-4E07-A3F8-8B62695ACA8C}"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100466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3222BE-DBA2-4E07-A3F8-8B62695ACA8C}"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311667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222BE-DBA2-4E07-A3F8-8B62695ACA8C}"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377948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3222BE-DBA2-4E07-A3F8-8B62695ACA8C}"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44605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3222BE-DBA2-4E07-A3F8-8B62695ACA8C}"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E4E9-5E0D-49F3-8285-A757CD2A8E66}" type="slidenum">
              <a:rPr lang="en-US" smtClean="0"/>
              <a:t>‹#›</a:t>
            </a:fld>
            <a:endParaRPr lang="en-US"/>
          </a:p>
        </p:txBody>
      </p:sp>
    </p:spTree>
    <p:extLst>
      <p:ext uri="{BB962C8B-B14F-4D97-AF65-F5344CB8AC3E}">
        <p14:creationId xmlns:p14="http://schemas.microsoft.com/office/powerpoint/2010/main" val="215425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3222BE-DBA2-4E07-A3F8-8B62695ACA8C}" type="datetimeFigureOut">
              <a:rPr lang="en-US" smtClean="0"/>
              <a:t>4/12/2017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76E4E9-5E0D-49F3-8285-A757CD2A8E66}" type="slidenum">
              <a:rPr lang="en-US" smtClean="0"/>
              <a:t>‹#›</a:t>
            </a:fld>
            <a:endParaRPr lang="en-US"/>
          </a:p>
        </p:txBody>
      </p:sp>
    </p:spTree>
    <p:extLst>
      <p:ext uri="{BB962C8B-B14F-4D97-AF65-F5344CB8AC3E}">
        <p14:creationId xmlns:p14="http://schemas.microsoft.com/office/powerpoint/2010/main" val="4593300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ediscoverylaw.com/admin/mt-xsearch.cgi?blog_id=266&amp;search_key=keyword&amp;search=+Pension+Committee+v.+Banc+of+America+Securities+&amp;Search.x=13&amp;Search.y=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054" y="5382228"/>
            <a:ext cx="1557880" cy="1370935"/>
          </a:xfrm>
          <a:prstGeom prst="rect">
            <a:avLst/>
          </a:prstGeom>
        </p:spPr>
      </p:pic>
      <p:sp>
        <p:nvSpPr>
          <p:cNvPr id="5" name="TextBox 4"/>
          <p:cNvSpPr txBox="1"/>
          <p:nvPr/>
        </p:nvSpPr>
        <p:spPr>
          <a:xfrm>
            <a:off x="2422579" y="1235415"/>
            <a:ext cx="8915400" cy="3477875"/>
          </a:xfrm>
          <a:prstGeom prst="rect">
            <a:avLst/>
          </a:prstGeom>
          <a:noFill/>
        </p:spPr>
        <p:txBody>
          <a:bodyPr wrap="square">
            <a:spAutoFit/>
          </a:bodyPr>
          <a:lstStyle/>
          <a:p>
            <a:pPr fontAlgn="base">
              <a:spcBef>
                <a:spcPct val="0"/>
              </a:spcBef>
              <a:spcAft>
                <a:spcPct val="0"/>
              </a:spcAft>
              <a:defRPr/>
            </a:pPr>
            <a:r>
              <a:rPr lang="en-US" sz="3200" b="1" dirty="0"/>
              <a:t>Theft of Trade Secrets Best Practices</a:t>
            </a:r>
          </a:p>
          <a:p>
            <a:pPr fontAlgn="base">
              <a:spcBef>
                <a:spcPct val="0"/>
              </a:spcBef>
              <a:spcAft>
                <a:spcPct val="0"/>
              </a:spcAft>
              <a:defRPr/>
            </a:pPr>
            <a:r>
              <a:rPr lang="en-US" sz="2400" b="1">
                <a:solidFill>
                  <a:srgbClr val="000000"/>
                </a:solidFill>
                <a:latin typeface="Garamond"/>
                <a:cs typeface="Arial" charset="0"/>
              </a:rPr>
              <a:t>&lt;DATE&gt;</a:t>
            </a:r>
            <a:endParaRPr lang="en-US" sz="2400" b="1" dirty="0">
              <a:solidFill>
                <a:srgbClr val="000000"/>
              </a:solidFill>
              <a:latin typeface="Garamond"/>
              <a:cs typeface="Arial" charset="0"/>
            </a:endParaRPr>
          </a:p>
          <a:p>
            <a:pPr fontAlgn="base">
              <a:spcBef>
                <a:spcPct val="0"/>
              </a:spcBef>
              <a:spcAft>
                <a:spcPct val="0"/>
              </a:spcAft>
              <a:defRPr/>
            </a:pPr>
            <a:endParaRPr lang="en-US" sz="3200" b="1" i="1" dirty="0">
              <a:solidFill>
                <a:srgbClr val="000000"/>
              </a:solidFill>
              <a:latin typeface="Garamond"/>
              <a:cs typeface="Arial" charset="0"/>
            </a:endParaRPr>
          </a:p>
          <a:p>
            <a:pPr fontAlgn="base">
              <a:spcBef>
                <a:spcPct val="0"/>
              </a:spcBef>
              <a:spcAft>
                <a:spcPct val="0"/>
              </a:spcAft>
              <a:defRPr/>
            </a:pPr>
            <a:r>
              <a:rPr lang="en-US" sz="3200" b="1" dirty="0">
                <a:solidFill>
                  <a:srgbClr val="000000"/>
                </a:solidFill>
                <a:latin typeface="Garamond"/>
                <a:cs typeface="Arial" charset="0"/>
              </a:rPr>
              <a:t>Presented to:</a:t>
            </a:r>
          </a:p>
          <a:p>
            <a:pPr fontAlgn="base">
              <a:spcBef>
                <a:spcPct val="0"/>
              </a:spcBef>
              <a:spcAft>
                <a:spcPct val="0"/>
              </a:spcAft>
              <a:defRPr/>
            </a:pPr>
            <a:endParaRPr lang="en-US" sz="3200" b="1" i="1" dirty="0">
              <a:solidFill>
                <a:srgbClr val="000000"/>
              </a:solidFill>
              <a:latin typeface="Garamond"/>
              <a:cs typeface="Arial" charset="0"/>
            </a:endParaRPr>
          </a:p>
          <a:p>
            <a:pPr fontAlgn="base">
              <a:spcBef>
                <a:spcPct val="0"/>
              </a:spcBef>
              <a:spcAft>
                <a:spcPct val="0"/>
              </a:spcAft>
              <a:defRPr/>
            </a:pPr>
            <a:endParaRPr lang="en-US" sz="3200" b="1" i="1" dirty="0">
              <a:solidFill>
                <a:srgbClr val="000000"/>
              </a:solidFill>
              <a:latin typeface="Garamond"/>
              <a:cs typeface="Arial" charset="0"/>
            </a:endParaRPr>
          </a:p>
          <a:p>
            <a:pPr fontAlgn="base">
              <a:spcBef>
                <a:spcPct val="0"/>
              </a:spcBef>
              <a:spcAft>
                <a:spcPct val="0"/>
              </a:spcAft>
              <a:defRPr/>
            </a:pPr>
            <a:r>
              <a:rPr lang="en-US" b="1" i="1" dirty="0">
                <a:solidFill>
                  <a:srgbClr val="000000"/>
                </a:solidFill>
                <a:latin typeface="Garamond"/>
                <a:cs typeface="Arial" charset="0"/>
              </a:rPr>
              <a:t>Presenters:</a:t>
            </a:r>
          </a:p>
          <a:p>
            <a:r>
              <a:rPr lang="en-US" b="1" dirty="0"/>
              <a:t>Larry Lieb</a:t>
            </a:r>
            <a:r>
              <a:rPr lang="en-US" b="1" dirty="0">
                <a:solidFill>
                  <a:schemeClr val="tx1">
                    <a:lumMod val="65000"/>
                    <a:lumOff val="35000"/>
                  </a:schemeClr>
                </a:solidFill>
              </a:rPr>
              <a:t>, </a:t>
            </a:r>
            <a:r>
              <a:rPr lang="en-US" dirty="0"/>
              <a:t>CCPA, FEXE, OSFCE, CBE, Managing Director H</a:t>
            </a:r>
            <a:r>
              <a:rPr lang="en-US" sz="1400" dirty="0"/>
              <a:t>AYSTACK</a:t>
            </a:r>
            <a:r>
              <a:rPr lang="en-US" dirty="0"/>
              <a:t>ID LLC</a:t>
            </a:r>
          </a:p>
        </p:txBody>
      </p:sp>
    </p:spTree>
    <p:extLst>
      <p:ext uri="{BB962C8B-B14F-4D97-AF65-F5344CB8AC3E}">
        <p14:creationId xmlns:p14="http://schemas.microsoft.com/office/powerpoint/2010/main" val="4217279818"/>
      </p:ext>
    </p:extLst>
  </p:cSld>
  <p:clrMapOvr>
    <a:masterClrMapping/>
  </p:clrMapOvr>
  <p:transition spd="slow" advClick="0" advTm="100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602015" y="2101126"/>
            <a:ext cx="8077200" cy="145248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pPr marL="0" marR="0">
              <a:lnSpc>
                <a:spcPct val="107000"/>
              </a:lnSpc>
              <a:spcBef>
                <a:spcPts val="0"/>
              </a:spcBef>
              <a:spcAft>
                <a:spcPts val="800"/>
              </a:spcAft>
            </a:pPr>
            <a:r>
              <a:rPr lang="en-US" sz="4800" b="1" dirty="0">
                <a:latin typeface="Garamond" panose="02020404030301010803" pitchFamily="18" charset="0"/>
                <a:ea typeface="Calibri" panose="020F0502020204030204" pitchFamily="34" charset="0"/>
                <a:cs typeface="Times New Roman" panose="02020603050405020304" pitchFamily="18" charset="0"/>
              </a:rPr>
              <a:t>The Importance of Defining “Win” Upfront and </a:t>
            </a:r>
            <a:br>
              <a:rPr lang="en-US" sz="4800" b="1" dirty="0">
                <a:latin typeface="Garamond" panose="02020404030301010803" pitchFamily="18" charset="0"/>
                <a:ea typeface="Calibri" panose="020F0502020204030204" pitchFamily="34" charset="0"/>
                <a:cs typeface="Times New Roman" panose="02020603050405020304" pitchFamily="18" charset="0"/>
              </a:rPr>
            </a:br>
            <a:r>
              <a:rPr lang="en-US" sz="4800" b="1" dirty="0">
                <a:latin typeface="Garamond" panose="02020404030301010803" pitchFamily="18" charset="0"/>
                <a:ea typeface="Calibri" panose="020F0502020204030204" pitchFamily="34" charset="0"/>
                <a:cs typeface="Times New Roman" panose="02020603050405020304" pitchFamily="18" charset="0"/>
              </a:rPr>
              <a:t>the Avoidance of Mission Creep</a:t>
            </a:r>
            <a:endParaRPr lang="en-US" sz="48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3661937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304801"/>
            <a:ext cx="8935278" cy="1066799"/>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US" dirty="0">
                <a:latin typeface="Garamond" panose="02020404030301010803" pitchFamily="18" charset="0"/>
              </a:rPr>
              <a:t>Example Definitions of “Win”</a:t>
            </a:r>
          </a:p>
        </p:txBody>
      </p:sp>
      <p:sp>
        <p:nvSpPr>
          <p:cNvPr id="15365" name="Rectangle 3"/>
          <p:cNvSpPr>
            <a:spLocks noGrp="1" noChangeArrowheads="1"/>
          </p:cNvSpPr>
          <p:nvPr>
            <p:ph type="body" idx="1"/>
          </p:nvPr>
        </p:nvSpPr>
        <p:spPr>
          <a:xfrm>
            <a:off x="1981199" y="1683487"/>
            <a:ext cx="9578009" cy="4191001"/>
          </a:xfr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pPr marL="0" indent="0">
              <a:spcBef>
                <a:spcPts val="1200"/>
              </a:spcBef>
              <a:buClr>
                <a:schemeClr val="accent3">
                  <a:lumMod val="75000"/>
                </a:schemeClr>
              </a:buClr>
              <a:buNone/>
            </a:pPr>
            <a:r>
              <a:rPr lang="en-US" altLang="en-US" b="1" dirty="0">
                <a:latin typeface="Garamond" panose="02020404030301010803" pitchFamily="18" charset="0"/>
              </a:rPr>
              <a:t>Plaintiff Perspective:</a:t>
            </a:r>
          </a:p>
          <a:p>
            <a:pPr marL="0" indent="0">
              <a:spcBef>
                <a:spcPts val="1200"/>
              </a:spcBef>
              <a:buClr>
                <a:schemeClr val="accent3">
                  <a:lumMod val="75000"/>
                </a:schemeClr>
              </a:buClr>
              <a:buNone/>
            </a:pPr>
            <a:r>
              <a:rPr lang="en-US" altLang="en-US" dirty="0">
                <a:latin typeface="Garamond" panose="02020404030301010803" pitchFamily="18" charset="0"/>
              </a:rPr>
              <a:t>Business Protection Achieved:  Plaintiff retains all customer relationships, trade secrets, monies, protectable and significant interests, owned by the Plaintiff, which were under threat of theft by former employee, now Defendant.</a:t>
            </a:r>
          </a:p>
          <a:p>
            <a:pPr marL="0" indent="0">
              <a:spcBef>
                <a:spcPts val="1200"/>
              </a:spcBef>
              <a:buClr>
                <a:schemeClr val="accent3">
                  <a:lumMod val="75000"/>
                </a:schemeClr>
              </a:buClr>
              <a:buNone/>
            </a:pPr>
            <a:r>
              <a:rPr lang="en-US" altLang="en-US" b="1" dirty="0">
                <a:latin typeface="Garamond" panose="02020404030301010803" pitchFamily="18" charset="0"/>
              </a:rPr>
              <a:t>Defendant Perspective:</a:t>
            </a:r>
          </a:p>
          <a:p>
            <a:pPr marL="0" indent="0">
              <a:spcBef>
                <a:spcPts val="1200"/>
              </a:spcBef>
              <a:buClr>
                <a:schemeClr val="accent3">
                  <a:lumMod val="75000"/>
                </a:schemeClr>
              </a:buClr>
              <a:buNone/>
            </a:pPr>
            <a:r>
              <a:rPr lang="en-US" altLang="en-US" dirty="0">
                <a:latin typeface="Garamond" panose="02020404030301010803" pitchFamily="18" charset="0"/>
              </a:rPr>
              <a:t>Closure Achieved:  A clearly defined “No Go” customer list, geographical territory and time frame governing the prohibition, which enables the Plaintiff to move forward and operate freely without fear of further litigation. </a:t>
            </a:r>
          </a:p>
          <a:p>
            <a:pPr marL="0" indent="0" algn="ctr">
              <a:spcBef>
                <a:spcPts val="1200"/>
              </a:spcBef>
              <a:buClr>
                <a:schemeClr val="accent3">
                  <a:lumMod val="75000"/>
                </a:schemeClr>
              </a:buClr>
              <a:buNone/>
            </a:pPr>
            <a:r>
              <a:rPr lang="en-US" altLang="en-US" sz="3900" b="1" dirty="0">
                <a:latin typeface="Garamond" panose="02020404030301010803" pitchFamily="18" charset="0"/>
              </a:rPr>
              <a:t>Are these “Wins” diametrically opposed </a:t>
            </a:r>
          </a:p>
          <a:p>
            <a:pPr marL="0" indent="0" algn="ctr">
              <a:spcBef>
                <a:spcPts val="1200"/>
              </a:spcBef>
              <a:buClr>
                <a:schemeClr val="accent3">
                  <a:lumMod val="75000"/>
                </a:schemeClr>
              </a:buClr>
              <a:buNone/>
            </a:pPr>
            <a:r>
              <a:rPr lang="en-US" altLang="en-US" sz="3900" b="1" dirty="0">
                <a:latin typeface="Garamond" panose="02020404030301010803" pitchFamily="18" charset="0"/>
              </a:rPr>
              <a:t>or actually a Win-Win resolution?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65490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304801"/>
            <a:ext cx="8935278" cy="1066799"/>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US" dirty="0">
                <a:latin typeface="Garamond" panose="02020404030301010803" pitchFamily="18" charset="0"/>
              </a:rPr>
              <a:t>A Trade Secret as Defined by </a:t>
            </a:r>
            <a:br>
              <a:rPr lang="en-US" dirty="0">
                <a:latin typeface="Garamond" panose="02020404030301010803" pitchFamily="18" charset="0"/>
              </a:rPr>
            </a:br>
            <a:r>
              <a:rPr lang="en-US" dirty="0">
                <a:latin typeface="Garamond" panose="02020404030301010803" pitchFamily="18" charset="0"/>
              </a:rPr>
              <a:t>Defend Trade Secrets Act of 2016 - S.1890</a:t>
            </a:r>
          </a:p>
        </p:txBody>
      </p:sp>
      <p:sp>
        <p:nvSpPr>
          <p:cNvPr id="15365" name="Rectangle 3"/>
          <p:cNvSpPr>
            <a:spLocks noGrp="1" noChangeArrowheads="1"/>
          </p:cNvSpPr>
          <p:nvPr>
            <p:ph type="body" idx="1"/>
          </p:nvPr>
        </p:nvSpPr>
        <p:spPr>
          <a:xfrm>
            <a:off x="1981199" y="1683487"/>
            <a:ext cx="9578009" cy="4191001"/>
          </a:xfr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r>
              <a:rPr lang="en-US" b="1" dirty="0"/>
              <a:t>The DTSA was enacted in to law in May 11, 2016 to provide, inter alia, a method and vehicle to address the protection of trade secrets in Federal Court</a:t>
            </a:r>
          </a:p>
          <a:p>
            <a:r>
              <a:rPr lang="en-US" b="1" dirty="0"/>
              <a:t>(3)</a:t>
            </a:r>
            <a:r>
              <a:rPr lang="en-US" dirty="0"/>
              <a:t>the term “trade secret” means all forms and types of financial, business, scientific, technical, economic, or engineering information, including patterns, plans, compilations, program devices, formulas, designs, prototypes, methods, techniques, processes, procedures, programs, or codes, whether tangible or intangible, and whether or how stored, compiled, or memorialized physically, electronically, graphically, photographically, or in writing if—</a:t>
            </a:r>
          </a:p>
          <a:p>
            <a:r>
              <a:rPr lang="en-US" b="1" dirty="0"/>
              <a:t>(A)</a:t>
            </a:r>
            <a:r>
              <a:rPr lang="en-US" dirty="0"/>
              <a:t>the owner thereof has taken reasonable measures to keep such information secret; and</a:t>
            </a:r>
          </a:p>
          <a:p>
            <a:r>
              <a:rPr lang="en-US" b="1" dirty="0"/>
              <a:t>(B)</a:t>
            </a:r>
            <a:r>
              <a:rPr lang="en-US" dirty="0"/>
              <a:t>the information derives independent economic value, actual or potential, from not being generally known to, and not being readily ascertainable through proper means by, another person who can obtain economic value from the disclosure or use of the information;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30255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92248" y="-95249"/>
            <a:ext cx="9966960" cy="1066799"/>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spcBef>
                <a:spcPts val="1200"/>
              </a:spcBef>
              <a:buClr>
                <a:schemeClr val="accent3">
                  <a:lumMod val="75000"/>
                </a:schemeClr>
              </a:buClr>
            </a:pPr>
            <a:r>
              <a:rPr lang="en-US" altLang="en-US" sz="2400" dirty="0">
                <a:latin typeface="Garamond" panose="02020404030301010803" pitchFamily="18" charset="0"/>
              </a:rPr>
              <a:t>Improper Misappropriation as Defined By 18 U.S.C. § 1839(5) (A) and (6)(B)</a:t>
            </a:r>
          </a:p>
        </p:txBody>
      </p:sp>
      <p:sp>
        <p:nvSpPr>
          <p:cNvPr id="15365" name="Rectangle 3"/>
          <p:cNvSpPr>
            <a:spLocks noGrp="1" noChangeArrowheads="1"/>
          </p:cNvSpPr>
          <p:nvPr>
            <p:ph type="body" idx="1"/>
          </p:nvPr>
        </p:nvSpPr>
        <p:spPr>
          <a:xfrm>
            <a:off x="1981199" y="1146277"/>
            <a:ext cx="9578009" cy="4191001"/>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indent="0">
              <a:spcBef>
                <a:spcPts val="1200"/>
              </a:spcBef>
              <a:buClr>
                <a:schemeClr val="accent3">
                  <a:lumMod val="75000"/>
                </a:schemeClr>
              </a:buClr>
              <a:buNone/>
            </a:pPr>
            <a:r>
              <a:rPr lang="en-US" altLang="en-US" dirty="0">
                <a:latin typeface="Garamond" panose="02020404030301010803" pitchFamily="18" charset="0"/>
              </a:rPr>
              <a:t>(5) the term “misappropriation” means—</a:t>
            </a:r>
          </a:p>
          <a:p>
            <a:pPr marL="0" indent="0">
              <a:spcBef>
                <a:spcPts val="1200"/>
              </a:spcBef>
              <a:buClr>
                <a:schemeClr val="accent3">
                  <a:lumMod val="75000"/>
                </a:schemeClr>
              </a:buClr>
              <a:buNone/>
            </a:pPr>
            <a:r>
              <a:rPr lang="en-US" altLang="en-US" dirty="0">
                <a:latin typeface="Garamond" panose="02020404030301010803" pitchFamily="18" charset="0"/>
              </a:rPr>
              <a:t>(A)  acquisition of a trade secret of another by a person who knows or has reason to know that the trade secret was acquired by </a:t>
            </a:r>
            <a:r>
              <a:rPr lang="en-US" altLang="en-US" b="1" u="sng" dirty="0">
                <a:latin typeface="Garamond" panose="02020404030301010803" pitchFamily="18" charset="0"/>
              </a:rPr>
              <a:t>improper means</a:t>
            </a:r>
          </a:p>
          <a:p>
            <a:pPr marL="0" indent="0">
              <a:spcBef>
                <a:spcPts val="1200"/>
              </a:spcBef>
              <a:buClr>
                <a:schemeClr val="accent3">
                  <a:lumMod val="75000"/>
                </a:schemeClr>
              </a:buClr>
              <a:buNone/>
            </a:pPr>
            <a:r>
              <a:rPr lang="en-US" altLang="en-US" dirty="0">
                <a:latin typeface="Garamond" panose="02020404030301010803" pitchFamily="18" charset="0"/>
              </a:rPr>
              <a:t>(6) the term “improper means”—</a:t>
            </a:r>
          </a:p>
          <a:p>
            <a:pPr marL="0" indent="0">
              <a:spcBef>
                <a:spcPts val="1200"/>
              </a:spcBef>
              <a:buClr>
                <a:schemeClr val="accent3">
                  <a:lumMod val="75000"/>
                </a:schemeClr>
              </a:buClr>
              <a:buNone/>
            </a:pPr>
            <a:r>
              <a:rPr lang="en-US" altLang="en-US" dirty="0">
                <a:latin typeface="Garamond" panose="02020404030301010803" pitchFamily="18" charset="0"/>
              </a:rPr>
              <a:t>(A) includes theft, bribery, misrepresentation, breach or inducement of a breach of a duty to maintain secrecy, or espionage through electronic or other means; and</a:t>
            </a:r>
          </a:p>
          <a:p>
            <a:pPr marL="0" indent="0">
              <a:spcBef>
                <a:spcPts val="1200"/>
              </a:spcBef>
              <a:buClr>
                <a:schemeClr val="accent3">
                  <a:lumMod val="75000"/>
                </a:schemeClr>
              </a:buClr>
              <a:buNone/>
            </a:pPr>
            <a:r>
              <a:rPr lang="en-US" altLang="en-US" b="1" dirty="0">
                <a:latin typeface="Garamond" panose="02020404030301010803" pitchFamily="18" charset="0"/>
              </a:rPr>
              <a:t>(B) does not include reverse engineering, independent derivation, or any other lawful means of acquisition</a:t>
            </a:r>
          </a:p>
          <a:p>
            <a:pPr marL="0" indent="0" algn="ctr">
              <a:spcBef>
                <a:spcPts val="1200"/>
              </a:spcBef>
              <a:buClr>
                <a:schemeClr val="accent3">
                  <a:lumMod val="75000"/>
                </a:schemeClr>
              </a:buClr>
              <a:buNone/>
            </a:pPr>
            <a:r>
              <a:rPr lang="en-US" altLang="en-US" dirty="0">
                <a:latin typeface="Garamond" panose="02020404030301010803" pitchFamily="18" charset="0"/>
              </a:rPr>
              <a:t>Later we will examine how evidence mapping and computer forensic analysis can uncover improper misappropriation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154" y="6009902"/>
            <a:ext cx="816044" cy="718119"/>
          </a:xfrm>
          <a:prstGeom prst="rect">
            <a:avLst/>
          </a:prstGeom>
        </p:spPr>
      </p:pic>
    </p:spTree>
    <p:extLst>
      <p:ext uri="{BB962C8B-B14F-4D97-AF65-F5344CB8AC3E}">
        <p14:creationId xmlns:p14="http://schemas.microsoft.com/office/powerpoint/2010/main" val="411158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304801"/>
            <a:ext cx="8534400" cy="1066799"/>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US" dirty="0">
                <a:latin typeface="Garamond" panose="02020404030301010803" pitchFamily="18" charset="0"/>
              </a:rPr>
              <a:t>18 USC 1030: Fraud and related activity in connection with computers</a:t>
            </a:r>
          </a:p>
        </p:txBody>
      </p:sp>
      <p:sp>
        <p:nvSpPr>
          <p:cNvPr id="3" name="TextBox 2"/>
          <p:cNvSpPr txBox="1"/>
          <p:nvPr/>
        </p:nvSpPr>
        <p:spPr>
          <a:xfrm>
            <a:off x="1870710" y="1371600"/>
            <a:ext cx="8492490" cy="4431983"/>
          </a:xfrm>
          <a:prstGeom prst="rect">
            <a:avLst/>
          </a:prstGeom>
          <a:noFill/>
        </p:spPr>
        <p:txBody>
          <a:bodyPr wrap="square" rtlCol="0">
            <a:spAutoFit/>
          </a:bodyPr>
          <a:lstStyle/>
          <a:p>
            <a:pPr algn="just">
              <a:spcBef>
                <a:spcPts val="1200"/>
              </a:spcBef>
              <a:buClr>
                <a:schemeClr val="accent3">
                  <a:lumMod val="75000"/>
                </a:schemeClr>
              </a:buClr>
            </a:pPr>
            <a:r>
              <a:rPr lang="en-US" altLang="en-US" sz="2000" b="1" dirty="0">
                <a:latin typeface="Garamond" panose="02020404030301010803" pitchFamily="18" charset="0"/>
              </a:rPr>
              <a:t>When “authorized” becomes “unauthorized” access and reasonably showing the transgressor’s intent to cause material harm or deprive the victim of significant financial value.</a:t>
            </a:r>
          </a:p>
          <a:p>
            <a:pPr algn="just">
              <a:spcBef>
                <a:spcPts val="1200"/>
              </a:spcBef>
              <a:buClr>
                <a:schemeClr val="accent3">
                  <a:lumMod val="75000"/>
                </a:schemeClr>
              </a:buClr>
            </a:pPr>
            <a:r>
              <a:rPr lang="en-US" altLang="en-US" sz="2000" b="1" dirty="0">
                <a:latin typeface="Garamond" panose="02020404030301010803" pitchFamily="18" charset="0"/>
              </a:rPr>
              <a:t>For example, evidence that a former employee, notwithstanding their former employer’s reasonable steps taken to protect company information, took steps to access sections of their former employer’s R&amp;D server to which the employee was not officially provided access, created copies of the company’s future prototype drawings, and then deleted the company’s only copies of the prototype drawings could be construed as actionable under 18 USC 1030.</a:t>
            </a:r>
          </a:p>
          <a:p>
            <a:pPr algn="just">
              <a:spcBef>
                <a:spcPts val="1200"/>
              </a:spcBef>
              <a:buClr>
                <a:schemeClr val="accent3">
                  <a:lumMod val="75000"/>
                </a:schemeClr>
              </a:buClr>
            </a:pPr>
            <a:endParaRPr lang="en-US" altLang="en-US" sz="2000" dirty="0">
              <a:latin typeface="Garamond" panose="02020404030301010803" pitchFamily="18" charset="0"/>
            </a:endParaRPr>
          </a:p>
          <a:p>
            <a:pPr marL="454025" lvl="1" indent="0" algn="just">
              <a:spcBef>
                <a:spcPts val="1200"/>
              </a:spcBef>
              <a:buClr>
                <a:schemeClr val="accent3">
                  <a:lumMod val="75000"/>
                </a:schemeClr>
              </a:buClr>
              <a:buNone/>
            </a:pPr>
            <a:r>
              <a:rPr lang="en-US" altLang="en-US" sz="2000" dirty="0">
                <a:latin typeface="Garamond" panose="02020404030301010803" pitchFamily="18" charset="0"/>
              </a:rPr>
              <a:t>http://uscode.house.gov/view.xhtml?req=(title:18%20section:1030%20edition:prelim)</a:t>
            </a:r>
          </a:p>
          <a:p>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92286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172069"/>
            <a:ext cx="8534400" cy="1066799"/>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lang="en-US" dirty="0">
                <a:latin typeface="Garamond" panose="02020404030301010803" pitchFamily="18" charset="0"/>
              </a:rPr>
              <a:t>“Win” in the Form of Injunctive Relief</a:t>
            </a:r>
          </a:p>
        </p:txBody>
      </p:sp>
      <p:sp>
        <p:nvSpPr>
          <p:cNvPr id="15365" name="Rectangle 3"/>
          <p:cNvSpPr>
            <a:spLocks noGrp="1" noChangeArrowheads="1"/>
          </p:cNvSpPr>
          <p:nvPr>
            <p:ph type="body" idx="1"/>
          </p:nvPr>
        </p:nvSpPr>
        <p:spPr>
          <a:xfrm>
            <a:off x="1981200" y="1329531"/>
            <a:ext cx="8229600" cy="4191001"/>
          </a:xfrm>
          <a:noFill/>
          <a:ln w="9525">
            <a:noFill/>
            <a:miter lim="800000"/>
            <a:headEnd/>
            <a:tailEnd/>
          </a:ln>
        </p:spPr>
        <p:txBody>
          <a:bodyPr vert="horz" wrap="square" lIns="91440" tIns="45720" rIns="91440" bIns="45720" numCol="1" rtlCol="0" anchor="t" anchorCtr="0" compatLnSpc="1">
            <a:prstTxWarp prst="textNoShape">
              <a:avLst/>
            </a:prstTxWarp>
            <a:normAutofit fontScale="62500" lnSpcReduction="20000"/>
          </a:bodyPr>
          <a:lstStyle/>
          <a:p>
            <a:pPr>
              <a:spcBef>
                <a:spcPts val="1200"/>
              </a:spcBef>
              <a:buClr>
                <a:schemeClr val="accent3">
                  <a:lumMod val="75000"/>
                </a:schemeClr>
              </a:buClr>
            </a:pPr>
            <a:r>
              <a:rPr lang="en-US" altLang="en-US" sz="3200" dirty="0">
                <a:latin typeface="Garamond" panose="02020404030301010803" pitchFamily="18" charset="0"/>
              </a:rPr>
              <a:t>Temporary or Preventative Injunction / TRO to stem the bleeding or prevent foreseeable harm while facts at issue are gathered and assessed</a:t>
            </a:r>
          </a:p>
          <a:p>
            <a:pPr>
              <a:spcBef>
                <a:spcPts val="1200"/>
              </a:spcBef>
              <a:buClr>
                <a:schemeClr val="accent3">
                  <a:lumMod val="75000"/>
                </a:schemeClr>
              </a:buClr>
            </a:pPr>
            <a:r>
              <a:rPr lang="en-US" altLang="en-US" sz="3200" dirty="0">
                <a:latin typeface="Garamond" panose="02020404030301010803" pitchFamily="18" charset="0"/>
              </a:rPr>
              <a:t>Mandatory Injunction / Specific Performance to restrain or remediate a threatened harm</a:t>
            </a:r>
          </a:p>
          <a:p>
            <a:pPr>
              <a:spcBef>
                <a:spcPts val="1200"/>
              </a:spcBef>
              <a:buClr>
                <a:schemeClr val="accent3">
                  <a:lumMod val="75000"/>
                </a:schemeClr>
              </a:buClr>
            </a:pPr>
            <a:r>
              <a:rPr lang="en-US" altLang="en-US" sz="3200" dirty="0">
                <a:latin typeface="Garamond" panose="02020404030301010803" pitchFamily="18" charset="0"/>
              </a:rPr>
              <a:t>Permanent Injunction</a:t>
            </a:r>
          </a:p>
          <a:p>
            <a:pPr marL="0" indent="0">
              <a:spcBef>
                <a:spcPts val="1200"/>
              </a:spcBef>
              <a:buClr>
                <a:schemeClr val="accent3">
                  <a:lumMod val="75000"/>
                </a:schemeClr>
              </a:buClr>
              <a:buNone/>
            </a:pPr>
            <a:r>
              <a:rPr lang="en-US" altLang="en-US" sz="3200" dirty="0">
                <a:latin typeface="Garamond" panose="02020404030301010803" pitchFamily="18" charset="0"/>
              </a:rPr>
              <a:t>The existence of an enforceable restrictive covenant can improve the chances of achieving a permanent injunction.</a:t>
            </a:r>
          </a:p>
          <a:p>
            <a:pPr marL="0" indent="0">
              <a:spcBef>
                <a:spcPts val="1200"/>
              </a:spcBef>
              <a:buClr>
                <a:schemeClr val="accent3">
                  <a:lumMod val="75000"/>
                </a:schemeClr>
              </a:buClr>
              <a:buNone/>
            </a:pPr>
            <a:r>
              <a:rPr lang="en-US" altLang="en-US" sz="3200" dirty="0">
                <a:latin typeface="Garamond" panose="02020404030301010803" pitchFamily="18" charset="0"/>
              </a:rPr>
              <a:t>Oftentimes restrictive covenants are found to be non-enforceable due non-compliance with state laws where the employee works versus the state laws where the corporate parent is located. </a:t>
            </a:r>
          </a:p>
          <a:p>
            <a:pPr marL="0" indent="0">
              <a:spcBef>
                <a:spcPts val="1200"/>
              </a:spcBef>
              <a:buClr>
                <a:schemeClr val="accent3">
                  <a:lumMod val="75000"/>
                </a:schemeClr>
              </a:buClr>
              <a:buNone/>
            </a:pPr>
            <a:r>
              <a:rPr lang="en-US" altLang="en-US" sz="3200" dirty="0">
                <a:latin typeface="Garamond" panose="02020404030301010803" pitchFamily="18" charset="0"/>
              </a:rPr>
              <a:t>Review existing restrictive covenants to confirm each covenant complies with state laws and make appropriate revisions.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47569"/>
            <a:ext cx="1428750" cy="1257300"/>
          </a:xfrm>
          <a:prstGeom prst="rect">
            <a:avLst/>
          </a:prstGeom>
        </p:spPr>
      </p:pic>
    </p:spTree>
    <p:extLst>
      <p:ext uri="{BB962C8B-B14F-4D97-AF65-F5344CB8AC3E}">
        <p14:creationId xmlns:p14="http://schemas.microsoft.com/office/powerpoint/2010/main" val="217187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67046" y="-142433"/>
            <a:ext cx="9837174" cy="1066799"/>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lang="en-US" sz="3200" dirty="0">
                <a:latin typeface="Garamond" panose="02020404030301010803" pitchFamily="18" charset="0"/>
              </a:rPr>
              <a:t>Restrictive Covenants / Departing Employees</a:t>
            </a:r>
          </a:p>
        </p:txBody>
      </p:sp>
      <p:sp>
        <p:nvSpPr>
          <p:cNvPr id="3" name="TextBox 2"/>
          <p:cNvSpPr txBox="1"/>
          <p:nvPr/>
        </p:nvSpPr>
        <p:spPr>
          <a:xfrm>
            <a:off x="1851660" y="1152966"/>
            <a:ext cx="9806940" cy="4862870"/>
          </a:xfrm>
          <a:prstGeom prst="rect">
            <a:avLst/>
          </a:prstGeom>
          <a:noFill/>
        </p:spPr>
        <p:txBody>
          <a:bodyPr wrap="square" rtlCol="0">
            <a:spAutoFit/>
          </a:bodyPr>
          <a:lstStyle/>
          <a:p>
            <a:pPr>
              <a:spcBef>
                <a:spcPts val="1200"/>
              </a:spcBef>
              <a:buClr>
                <a:schemeClr val="accent3">
                  <a:lumMod val="75000"/>
                </a:schemeClr>
              </a:buClr>
            </a:pPr>
            <a:r>
              <a:rPr lang="en-US" altLang="en-US" sz="1600" dirty="0">
                <a:latin typeface="Garamond" panose="02020404030301010803" pitchFamily="18" charset="0"/>
              </a:rPr>
              <a:t>Restrictive covenants (as it relates to employment) typically address one or more of three primary areas:</a:t>
            </a:r>
          </a:p>
          <a:p>
            <a:pPr marL="285750" indent="-285750">
              <a:spcBef>
                <a:spcPts val="1200"/>
              </a:spcBef>
              <a:buClr>
                <a:schemeClr val="accent3">
                  <a:lumMod val="75000"/>
                </a:schemeClr>
              </a:buClr>
              <a:buFont typeface="Arial" panose="020B0604020202020204" pitchFamily="34" charset="0"/>
              <a:buChar char="•"/>
            </a:pPr>
            <a:r>
              <a:rPr lang="en-US" altLang="en-US" sz="1600" dirty="0">
                <a:latin typeface="Garamond" panose="02020404030301010803" pitchFamily="18" charset="0"/>
              </a:rPr>
              <a:t>Non-compete, enjoining the former employee from working for a direct competitor in the same or similar capacity as his/her prior role</a:t>
            </a:r>
          </a:p>
          <a:p>
            <a:pPr marL="285750" indent="-285750">
              <a:spcBef>
                <a:spcPts val="1200"/>
              </a:spcBef>
              <a:buClr>
                <a:schemeClr val="accent3">
                  <a:lumMod val="75000"/>
                </a:schemeClr>
              </a:buClr>
              <a:buFont typeface="Arial" panose="020B0604020202020204" pitchFamily="34" charset="0"/>
              <a:buChar char="•"/>
            </a:pPr>
            <a:r>
              <a:rPr lang="en-US" altLang="en-US" sz="1600" dirty="0">
                <a:latin typeface="Garamond" panose="02020404030301010803" pitchFamily="18" charset="0"/>
              </a:rPr>
              <a:t>Non-solicitation, precluding the employee to solicit others to depart the organization</a:t>
            </a:r>
          </a:p>
          <a:p>
            <a:pPr marL="285750" indent="-285750">
              <a:spcBef>
                <a:spcPts val="1200"/>
              </a:spcBef>
              <a:buClr>
                <a:schemeClr val="accent3">
                  <a:lumMod val="75000"/>
                </a:schemeClr>
              </a:buClr>
              <a:buFont typeface="Arial" panose="020B0604020202020204" pitchFamily="34" charset="0"/>
              <a:buChar char="•"/>
            </a:pPr>
            <a:r>
              <a:rPr lang="en-US" altLang="en-US" sz="1600" dirty="0">
                <a:latin typeface="Garamond" panose="02020404030301010803" pitchFamily="18" charset="0"/>
              </a:rPr>
              <a:t>Non-disclosure, preventing the unauthorized release of confidential, proprietary or otherwise protected information</a:t>
            </a:r>
          </a:p>
          <a:p>
            <a:pPr marL="53975" indent="0">
              <a:spcBef>
                <a:spcPts val="1200"/>
              </a:spcBef>
              <a:buClr>
                <a:schemeClr val="accent3">
                  <a:lumMod val="75000"/>
                </a:schemeClr>
              </a:buClr>
              <a:buNone/>
            </a:pPr>
            <a:r>
              <a:rPr lang="en-US" altLang="en-US" sz="1600" dirty="0">
                <a:latin typeface="Garamond" panose="02020404030301010803" pitchFamily="18" charset="0"/>
              </a:rPr>
              <a:t>Illinois, for example, considers whether a legitimate business interest exists based on the totality of the facts and circumstances of the individual case. Factors to be considered are:</a:t>
            </a:r>
          </a:p>
          <a:p>
            <a:pPr marL="339725" indent="-285750">
              <a:spcBef>
                <a:spcPts val="1200"/>
              </a:spcBef>
              <a:buClr>
                <a:schemeClr val="accent3">
                  <a:lumMod val="75000"/>
                </a:schemeClr>
              </a:buClr>
              <a:buFont typeface="Arial" panose="020B0604020202020204" pitchFamily="34" charset="0"/>
              <a:buChar char="•"/>
            </a:pPr>
            <a:r>
              <a:rPr lang="en-US" altLang="en-US" sz="1600" dirty="0">
                <a:latin typeface="Garamond" panose="02020404030301010803" pitchFamily="18" charset="0"/>
              </a:rPr>
              <a:t>The near-permanence of customer relationships</a:t>
            </a:r>
          </a:p>
          <a:p>
            <a:pPr marL="339725" indent="-285750">
              <a:spcBef>
                <a:spcPts val="1200"/>
              </a:spcBef>
              <a:buClr>
                <a:schemeClr val="accent3">
                  <a:lumMod val="75000"/>
                </a:schemeClr>
              </a:buClr>
              <a:buFont typeface="Arial" panose="020B0604020202020204" pitchFamily="34" charset="0"/>
              <a:buChar char="•"/>
            </a:pPr>
            <a:r>
              <a:rPr lang="en-US" altLang="en-US" sz="1600" dirty="0">
                <a:latin typeface="Garamond" panose="02020404030301010803" pitchFamily="18" charset="0"/>
              </a:rPr>
              <a:t>The employee’s acquisition of confidential information through his employment</a:t>
            </a:r>
          </a:p>
          <a:p>
            <a:pPr marL="339725" indent="-285750">
              <a:spcBef>
                <a:spcPts val="1200"/>
              </a:spcBef>
              <a:buClr>
                <a:schemeClr val="accent3">
                  <a:lumMod val="75000"/>
                </a:schemeClr>
              </a:buClr>
              <a:buFont typeface="Arial" panose="020B0604020202020204" pitchFamily="34" charset="0"/>
              <a:buChar char="•"/>
            </a:pPr>
            <a:r>
              <a:rPr lang="en-US" altLang="en-US" sz="1600" dirty="0">
                <a:latin typeface="Garamond" panose="02020404030301010803" pitchFamily="18" charset="0"/>
              </a:rPr>
              <a:t>Time and place restrictions </a:t>
            </a:r>
            <a:r>
              <a:rPr lang="en-US" altLang="en-US" sz="1600" i="1" dirty="0">
                <a:latin typeface="Garamond" panose="02020404030301010803" pitchFamily="18" charset="0"/>
              </a:rPr>
              <a:t>Reliable Fire Equipment Co. v. Arredondo, </a:t>
            </a:r>
            <a:r>
              <a:rPr lang="en-US" altLang="en-US" sz="1600" dirty="0">
                <a:latin typeface="Garamond" panose="02020404030301010803" pitchFamily="18" charset="0"/>
              </a:rPr>
              <a:t>2011 IL 111871.</a:t>
            </a:r>
          </a:p>
          <a:p>
            <a:endParaRPr lang="en-US" sz="2000" dirty="0"/>
          </a:p>
          <a:p>
            <a:r>
              <a:rPr lang="en-US" sz="2000" dirty="0"/>
              <a:t>If forensic analysis reveals evidence of “improper misappropriation” of significant trade secrets, a lack of a pre-existing restrictive covenant does not mean a potential plaintiff is without other avenues of potential relief.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734924"/>
            <a:ext cx="1128521" cy="993098"/>
          </a:xfrm>
          <a:prstGeom prst="rect">
            <a:avLst/>
          </a:prstGeom>
        </p:spPr>
      </p:pic>
    </p:spTree>
    <p:extLst>
      <p:ext uri="{BB962C8B-B14F-4D97-AF65-F5344CB8AC3E}">
        <p14:creationId xmlns:p14="http://schemas.microsoft.com/office/powerpoint/2010/main" val="268738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1835736" y="1330728"/>
            <a:ext cx="10029373" cy="211606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marL="0" marR="0">
              <a:lnSpc>
                <a:spcPct val="107000"/>
              </a:lnSpc>
              <a:spcBef>
                <a:spcPts val="0"/>
              </a:spcBef>
              <a:spcAft>
                <a:spcPts val="800"/>
              </a:spcAft>
            </a:pPr>
            <a:r>
              <a:rPr lang="en-US" sz="4000" b="1" dirty="0">
                <a:latin typeface="Garamond" panose="02020404030301010803" pitchFamily="18" charset="0"/>
                <a:ea typeface="Calibri" panose="020F0502020204030204" pitchFamily="34" charset="0"/>
                <a:cs typeface="Times New Roman" panose="02020603050405020304" pitchFamily="18" charset="0"/>
              </a:rPr>
              <a:t>With “Win” Defined, Now it is Time to Take Steps to Identify Custodians of Evidence Potentially Relevant to the Dispute</a:t>
            </a:r>
            <a:endParaRPr lang="en-US" sz="40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751491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3686" y="130628"/>
            <a:ext cx="10515600" cy="1110117"/>
          </a:xfrm>
        </p:spPr>
        <p:txBody>
          <a:bodyPr/>
          <a:lstStyle/>
          <a:p>
            <a:r>
              <a:rPr lang="en-US" b="1" dirty="0">
                <a:solidFill>
                  <a:schemeClr val="bg1"/>
                </a:solidFill>
                <a:latin typeface="Garamond" panose="02020404030301010803" pitchFamily="18" charset="0"/>
              </a:rPr>
              <a:t>An Ounce of Prevention</a:t>
            </a:r>
          </a:p>
        </p:txBody>
      </p:sp>
      <p:sp>
        <p:nvSpPr>
          <p:cNvPr id="4" name="Slide Number Placeholder 3"/>
          <p:cNvSpPr>
            <a:spLocks noGrp="1"/>
          </p:cNvSpPr>
          <p:nvPr>
            <p:ph type="sldNum" sz="quarter" idx="12"/>
          </p:nvPr>
        </p:nvSpPr>
        <p:spPr/>
        <p:txBody>
          <a:bodyPr/>
          <a:lstStyle/>
          <a:p>
            <a:fld id="{E24B5A1C-D93B-4149-B266-0D22D35E3856}" type="slidenum">
              <a:rPr lang="en-US" smtClean="0"/>
              <a:t>18</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1" y="1371600"/>
            <a:ext cx="7659911" cy="240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05922" y="3970049"/>
            <a:ext cx="7620000" cy="1938992"/>
          </a:xfrm>
          <a:prstGeom prst="rect">
            <a:avLst/>
          </a:prstGeom>
          <a:solidFill>
            <a:schemeClr val="bg1">
              <a:alpha val="56000"/>
            </a:schemeClr>
          </a:solidFill>
        </p:spPr>
        <p:txBody>
          <a:bodyPr wrap="square" rtlCol="0">
            <a:spAutoFit/>
          </a:bodyPr>
          <a:lstStyle/>
          <a:p>
            <a:r>
              <a:rPr lang="en-US" sz="2400" b="1" dirty="0">
                <a:latin typeface="Garamond" panose="02020404030301010803" pitchFamily="18" charset="0"/>
              </a:rPr>
              <a:t>“…it should be abundantly clear that the duty to preserve means what it says and that a failure to preserve…and to search in the right places…will inevitably result in spoliation.”</a:t>
            </a:r>
            <a:r>
              <a:rPr lang="en-US" sz="2400" dirty="0">
                <a:latin typeface="Garamond" panose="02020404030301010803" pitchFamily="18" charset="0"/>
              </a:rPr>
              <a:t> </a:t>
            </a:r>
            <a:r>
              <a:rPr lang="en-US" sz="2400" dirty="0">
                <a:latin typeface="Garamond" panose="02020404030301010803" pitchFamily="18" charset="0"/>
                <a:hlinkClick r:id="rId4"/>
              </a:rPr>
              <a:t>Pension Committee v. Banc of America Securities</a:t>
            </a:r>
            <a:r>
              <a:rPr lang="en-US" sz="2400" dirty="0">
                <a:latin typeface="Garamond" panose="02020404030301010803" pitchFamily="18" charset="0"/>
              </a:rPr>
              <a:t> (2010 WL 184312 [S.D. N.Y., Jan. 15, 2010]).</a:t>
            </a:r>
          </a:p>
        </p:txBody>
      </p:sp>
    </p:spTree>
    <p:extLst>
      <p:ext uri="{BB962C8B-B14F-4D97-AF65-F5344CB8AC3E}">
        <p14:creationId xmlns:p14="http://schemas.microsoft.com/office/powerpoint/2010/main" val="472002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70854" y="435428"/>
            <a:ext cx="11120518" cy="467250"/>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pPr eaLnBrk="1" hangingPunct="1"/>
            <a:r>
              <a:rPr lang="en-US" sz="3200" dirty="0">
                <a:latin typeface="Garamond" panose="02020404030301010803" pitchFamily="18" charset="0"/>
              </a:rPr>
              <a:t>Step #1: Identify Dispute-Specific Custodians of Evidence</a:t>
            </a:r>
          </a:p>
        </p:txBody>
      </p:sp>
      <p:sp>
        <p:nvSpPr>
          <p:cNvPr id="15365" name="Rectangle 3"/>
          <p:cNvSpPr>
            <a:spLocks noGrp="1" noChangeArrowheads="1"/>
          </p:cNvSpPr>
          <p:nvPr>
            <p:ph type="body" idx="1"/>
          </p:nvPr>
        </p:nvSpPr>
        <p:spPr>
          <a:xfrm>
            <a:off x="1700744" y="999936"/>
            <a:ext cx="10290628" cy="4777470"/>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indent="0">
              <a:spcBef>
                <a:spcPts val="1200"/>
              </a:spcBef>
              <a:buClr>
                <a:schemeClr val="accent3">
                  <a:lumMod val="75000"/>
                </a:schemeClr>
              </a:buClr>
              <a:buNone/>
            </a:pPr>
            <a:r>
              <a:rPr lang="en-US" altLang="en-US" sz="2800" dirty="0">
                <a:latin typeface="Garamond" panose="02020404030301010803" pitchFamily="18" charset="0"/>
              </a:rPr>
              <a:t>A Custodian of Evidence may be defined as:</a:t>
            </a:r>
          </a:p>
          <a:p>
            <a:pPr marL="739775" lvl="1" algn="just">
              <a:spcBef>
                <a:spcPts val="1200"/>
              </a:spcBef>
              <a:buClr>
                <a:schemeClr val="accent3">
                  <a:lumMod val="75000"/>
                </a:schemeClr>
              </a:buClr>
            </a:pPr>
            <a:r>
              <a:rPr lang="en-US" altLang="en-US" sz="2400" dirty="0">
                <a:latin typeface="Garamond" panose="02020404030301010803" pitchFamily="18" charset="0"/>
              </a:rPr>
              <a:t>Person or person(s) with direct knowledge and/or control of evidence potentially relevant to the underlying matter.</a:t>
            </a:r>
          </a:p>
          <a:p>
            <a:pPr marL="739775" lvl="1" algn="just">
              <a:spcBef>
                <a:spcPts val="1200"/>
              </a:spcBef>
              <a:buClr>
                <a:schemeClr val="accent3">
                  <a:lumMod val="75000"/>
                </a:schemeClr>
              </a:buClr>
            </a:pPr>
            <a:r>
              <a:rPr lang="en-US" altLang="en-US" sz="2400" dirty="0">
                <a:latin typeface="Garamond" panose="02020404030301010803" pitchFamily="18" charset="0"/>
              </a:rPr>
              <a:t>IT Custodian:  The IT employee(s) of the Plaintiff and/or Defendant’s organization who can identify and help preserve evidence potentially relevant to the underlying matter</a:t>
            </a:r>
          </a:p>
          <a:p>
            <a:pPr marL="739775" lvl="1" algn="just">
              <a:spcBef>
                <a:spcPts val="1200"/>
              </a:spcBef>
              <a:buClr>
                <a:schemeClr val="accent3">
                  <a:lumMod val="75000"/>
                </a:schemeClr>
              </a:buClr>
            </a:pPr>
            <a:r>
              <a:rPr lang="en-US" altLang="en-US" sz="2400" dirty="0">
                <a:latin typeface="Garamond" panose="02020404030301010803" pitchFamily="18" charset="0"/>
              </a:rPr>
              <a:t>Individual Custodian:  Person or person(s) directly involved in the dispute such as a Defendant former employee suspected of misappropriating trade secrets.</a:t>
            </a:r>
          </a:p>
          <a:p>
            <a:pPr marL="454025" lvl="1" indent="0" algn="ctr">
              <a:spcBef>
                <a:spcPts val="1200"/>
              </a:spcBef>
              <a:buClr>
                <a:schemeClr val="accent3">
                  <a:lumMod val="75000"/>
                </a:schemeClr>
              </a:buClr>
              <a:buNone/>
            </a:pPr>
            <a:r>
              <a:rPr lang="en-US" altLang="en-US" sz="2400" b="1" dirty="0">
                <a:latin typeface="Garamond" panose="02020404030301010803" pitchFamily="18" charset="0"/>
              </a:rPr>
              <a:t>Track All Custodians in the Provided Class Evidence Map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46900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p:nvCxnSpPr>
        <p:spPr>
          <a:xfrm rot="5400000">
            <a:off x="567622" y="3942756"/>
            <a:ext cx="5143500" cy="1191"/>
          </a:xfrm>
          <a:prstGeom prst="line">
            <a:avLst/>
          </a:prstGeom>
          <a:noFill/>
          <a:ln w="76200" cap="flat" cmpd="sng" algn="ctr">
            <a:solidFill>
              <a:srgbClr val="7030A0"/>
            </a:solidFill>
            <a:prstDash val="solid"/>
          </a:ln>
          <a:effectLst/>
        </p:spPr>
      </p:cxnSp>
      <p:sp>
        <p:nvSpPr>
          <p:cNvPr id="3" name="Rectangle 2"/>
          <p:cNvSpPr/>
          <p:nvPr/>
        </p:nvSpPr>
        <p:spPr>
          <a:xfrm>
            <a:off x="3125803" y="2515240"/>
            <a:ext cx="1827518" cy="1827518"/>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85800">
              <a:defRPr/>
            </a:pPr>
            <a:r>
              <a:rPr lang="en-US" sz="2400" b="1" kern="0" dirty="0">
                <a:solidFill>
                  <a:prstClr val="white"/>
                </a:solidFill>
              </a:rPr>
              <a:t>Discovery</a:t>
            </a:r>
          </a:p>
        </p:txBody>
      </p:sp>
      <p:cxnSp>
        <p:nvCxnSpPr>
          <p:cNvPr id="4" name="Straight Connector 3"/>
          <p:cNvCxnSpPr/>
          <p:nvPr/>
        </p:nvCxnSpPr>
        <p:spPr>
          <a:xfrm rot="5400000">
            <a:off x="2731438" y="3942756"/>
            <a:ext cx="5143500" cy="1191"/>
          </a:xfrm>
          <a:prstGeom prst="line">
            <a:avLst/>
          </a:prstGeom>
          <a:noFill/>
          <a:ln w="76200" cap="flat" cmpd="sng" algn="ctr">
            <a:solidFill>
              <a:srgbClr val="7030A0"/>
            </a:solidFill>
            <a:prstDash val="solid"/>
          </a:ln>
          <a:effectLst/>
        </p:spPr>
      </p:cxnSp>
      <p:sp>
        <p:nvSpPr>
          <p:cNvPr id="5" name="Rectangle 4"/>
          <p:cNvSpPr/>
          <p:nvPr/>
        </p:nvSpPr>
        <p:spPr>
          <a:xfrm>
            <a:off x="5289618" y="2515240"/>
            <a:ext cx="1827518" cy="1827518"/>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85800">
              <a:defRPr/>
            </a:pPr>
            <a:r>
              <a:rPr lang="en-US" sz="2400" b="1" kern="0" dirty="0">
                <a:solidFill>
                  <a:prstClr val="white"/>
                </a:solidFill>
              </a:rPr>
              <a:t>Depositions</a:t>
            </a:r>
          </a:p>
        </p:txBody>
      </p:sp>
      <p:cxnSp>
        <p:nvCxnSpPr>
          <p:cNvPr id="6" name="Straight Connector 5"/>
          <p:cNvCxnSpPr/>
          <p:nvPr/>
        </p:nvCxnSpPr>
        <p:spPr>
          <a:xfrm rot="5400000">
            <a:off x="4896445" y="3942756"/>
            <a:ext cx="5143500" cy="1191"/>
          </a:xfrm>
          <a:prstGeom prst="line">
            <a:avLst/>
          </a:prstGeom>
          <a:noFill/>
          <a:ln w="76200" cap="flat" cmpd="sng" algn="ctr">
            <a:solidFill>
              <a:srgbClr val="7030A0"/>
            </a:solidFill>
            <a:prstDash val="solid"/>
          </a:ln>
          <a:effectLst/>
        </p:spPr>
      </p:cxnSp>
      <p:sp>
        <p:nvSpPr>
          <p:cNvPr id="7" name="Rectangle 6"/>
          <p:cNvSpPr/>
          <p:nvPr/>
        </p:nvSpPr>
        <p:spPr>
          <a:xfrm>
            <a:off x="7453433" y="2489840"/>
            <a:ext cx="1827518" cy="1827518"/>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85800">
              <a:defRPr/>
            </a:pPr>
            <a:r>
              <a:rPr lang="en-US" sz="2400" b="1" kern="0" dirty="0">
                <a:solidFill>
                  <a:prstClr val="white"/>
                </a:solidFill>
              </a:rPr>
              <a:t>Decisions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623398843"/>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2"/>
                                        </p:tgtEl>
                                      </p:cBhvr>
                                      <p:by x="100000" y="25000"/>
                                    </p:animScale>
                                  </p:childTnLst>
                                </p:cTn>
                              </p:par>
                            </p:childTnLst>
                          </p:cTn>
                        </p:par>
                        <p:par>
                          <p:cTn id="11" fill="hold">
                            <p:stCondLst>
                              <p:cond delay="1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ppt_w/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childTnLst>
                                </p:cTn>
                              </p:par>
                              <p:par>
                                <p:cTn id="18" presetID="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6" presetClass="emph" presetSubtype="0" fill="hold" nodeType="withEffect">
                                  <p:stCondLst>
                                    <p:cond delay="500"/>
                                  </p:stCondLst>
                                  <p:childTnLst>
                                    <p:animScale>
                                      <p:cBhvr>
                                        <p:cTn id="23" dur="1000" fill="hold"/>
                                        <p:tgtEl>
                                          <p:spTgt spid="4"/>
                                        </p:tgtEl>
                                      </p:cBhvr>
                                      <p:by x="100000" y="25000"/>
                                    </p:animScale>
                                  </p:childTnLst>
                                </p:cTn>
                              </p:par>
                            </p:childTnLst>
                          </p:cTn>
                        </p:par>
                        <p:par>
                          <p:cTn id="24" fill="hold">
                            <p:stCondLst>
                              <p:cond delay="3000"/>
                            </p:stCondLst>
                            <p:childTnLst>
                              <p:par>
                                <p:cTn id="25" presetID="17"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ppt_w/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0-#ppt_h/2"/>
                                          </p:val>
                                        </p:tav>
                                        <p:tav tm="100000">
                                          <p:val>
                                            <p:strVal val="#ppt_y"/>
                                          </p:val>
                                        </p:tav>
                                      </p:tavLst>
                                    </p:anim>
                                  </p:childTnLst>
                                </p:cTn>
                              </p:par>
                              <p:par>
                                <p:cTn id="35" presetID="6" presetClass="emph" presetSubtype="0" fill="hold" nodeType="withEffect">
                                  <p:stCondLst>
                                    <p:cond delay="500"/>
                                  </p:stCondLst>
                                  <p:childTnLst>
                                    <p:animScale>
                                      <p:cBhvr>
                                        <p:cTn id="36" dur="1000" fill="hold"/>
                                        <p:tgtEl>
                                          <p:spTgt spid="6"/>
                                        </p:tgtEl>
                                      </p:cBhvr>
                                      <p:by x="100000" y="25000"/>
                                    </p:animScale>
                                  </p:childTnLst>
                                </p:cTn>
                              </p:par>
                            </p:childTnLst>
                          </p:cTn>
                        </p:par>
                        <p:par>
                          <p:cTn id="37" fill="hold">
                            <p:stCondLst>
                              <p:cond delay="4500"/>
                            </p:stCondLst>
                            <p:childTnLst>
                              <p:par>
                                <p:cTn id="38" presetID="17"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ppt_x</p:attrName>
                                        </p:attrNameLst>
                                      </p:cBhvr>
                                      <p:tavLst>
                                        <p:tav tm="0">
                                          <p:val>
                                            <p:strVal val="#ppt_x-#ppt_w/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70854" y="435427"/>
            <a:ext cx="11120518" cy="547553"/>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pPr eaLnBrk="1" hangingPunct="1"/>
            <a:r>
              <a:rPr lang="en-US" sz="3200" dirty="0">
                <a:latin typeface="Garamond" panose="02020404030301010803" pitchFamily="18" charset="0"/>
              </a:rPr>
              <a:t>The Importance and Timing of Issuing an Upjohn Letter</a:t>
            </a:r>
          </a:p>
        </p:txBody>
      </p:sp>
      <p:sp>
        <p:nvSpPr>
          <p:cNvPr id="15365" name="Rectangle 3"/>
          <p:cNvSpPr>
            <a:spLocks noGrp="1" noChangeArrowheads="1"/>
          </p:cNvSpPr>
          <p:nvPr>
            <p:ph type="body" idx="1"/>
          </p:nvPr>
        </p:nvSpPr>
        <p:spPr>
          <a:xfrm>
            <a:off x="1700744" y="1117752"/>
            <a:ext cx="10290628" cy="4777470"/>
          </a:xfr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454025" lvl="1" indent="0" algn="just">
              <a:spcBef>
                <a:spcPts val="1200"/>
              </a:spcBef>
              <a:buClr>
                <a:schemeClr val="accent3">
                  <a:lumMod val="75000"/>
                </a:schemeClr>
              </a:buClr>
              <a:buNone/>
            </a:pPr>
            <a:r>
              <a:rPr lang="en-US" altLang="en-US" sz="2400" dirty="0">
                <a:latin typeface="Garamond" panose="02020404030301010803" pitchFamily="18" charset="0"/>
              </a:rPr>
              <a:t>At the start of an internal investigation and before custodial interviews begin, an “Upjohn Letter” should be provided to the potential subjects of interviews explaining.  The underlying case is Upjohn Company v. United States, 449 U.S. 383 (1981)</a:t>
            </a:r>
          </a:p>
          <a:p>
            <a:pPr marL="454025" lvl="1" indent="0" algn="just">
              <a:spcBef>
                <a:spcPts val="1200"/>
              </a:spcBef>
              <a:buClr>
                <a:schemeClr val="accent3">
                  <a:lumMod val="75000"/>
                </a:schemeClr>
              </a:buClr>
              <a:buNone/>
            </a:pPr>
            <a:r>
              <a:rPr lang="en-US" altLang="en-US" sz="2400" dirty="0">
                <a:latin typeface="Garamond" panose="02020404030301010803" pitchFamily="18" charset="0"/>
              </a:rPr>
              <a:t>An “Upjohn Letter” should inform the people being interviewed that in-house counsel represents the employer, not the employee, and that the company may choose to, at its sole discretion, reveal the results of employee interviews to a government agency or any other third party.</a:t>
            </a:r>
          </a:p>
          <a:p>
            <a:pPr marL="454025" lvl="1" indent="0" algn="just">
              <a:spcBef>
                <a:spcPts val="1200"/>
              </a:spcBef>
              <a:buClr>
                <a:schemeClr val="accent3">
                  <a:lumMod val="75000"/>
                </a:schemeClr>
              </a:buClr>
              <a:buNone/>
            </a:pPr>
            <a:r>
              <a:rPr lang="en-US" altLang="en-US" sz="2400" b="1" i="1" dirty="0">
                <a:latin typeface="Garamond" panose="02020404030301010803" pitchFamily="18" charset="0"/>
              </a:rPr>
              <a:t>Interviews may reasonably identify employees’ personal devices and accounts as sources of evidence relevant to a given dispute.</a:t>
            </a:r>
          </a:p>
          <a:p>
            <a:pPr marL="454025" lvl="1" indent="0" algn="just">
              <a:spcBef>
                <a:spcPts val="1200"/>
              </a:spcBef>
              <a:buClr>
                <a:schemeClr val="accent3">
                  <a:lumMod val="75000"/>
                </a:schemeClr>
              </a:buClr>
              <a:buNone/>
            </a:pPr>
            <a:r>
              <a:rPr lang="en-US" altLang="en-US" sz="2400" dirty="0">
                <a:latin typeface="Garamond" panose="02020404030301010803" pitchFamily="18" charset="0"/>
              </a:rPr>
              <a:t>A class handout example Upjohn Letter is provided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84058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153507" y="1798097"/>
            <a:ext cx="8077200" cy="191951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spcBef>
                <a:spcPts val="1200"/>
              </a:spcBef>
              <a:spcAft>
                <a:spcPts val="600"/>
              </a:spcAft>
              <a:buClr>
                <a:schemeClr val="accent3">
                  <a:lumMod val="75000"/>
                </a:schemeClr>
              </a:buClr>
            </a:pPr>
            <a:r>
              <a:rPr lang="en-US" sz="5400" b="1" dirty="0">
                <a:latin typeface="Garamond" panose="02020404030301010803" pitchFamily="18" charset="0"/>
              </a:rPr>
              <a:t>The Investigation</a:t>
            </a:r>
            <a:br>
              <a:rPr lang="en-US" sz="5400" b="1" dirty="0">
                <a:latin typeface="Garamond" panose="02020404030301010803" pitchFamily="18" charset="0"/>
              </a:rPr>
            </a:br>
            <a:r>
              <a:rPr lang="en-US" sz="5400" b="1" dirty="0">
                <a:latin typeface="Garamond" panose="02020404030301010803" pitchFamily="18" charset="0"/>
              </a:rPr>
              <a:t>Evidence Map</a:t>
            </a:r>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4089369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443619" y="166195"/>
            <a:ext cx="9901989" cy="594101"/>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lang="en-US" sz="2800" b="1" dirty="0">
                <a:latin typeface="Garamond" panose="02020404030301010803" pitchFamily="18" charset="0"/>
              </a:rPr>
              <a:t>Investigation Evidence Mapping Philosophy</a:t>
            </a:r>
          </a:p>
        </p:txBody>
      </p:sp>
      <p:sp>
        <p:nvSpPr>
          <p:cNvPr id="3" name="TextBox 2"/>
          <p:cNvSpPr txBox="1"/>
          <p:nvPr/>
        </p:nvSpPr>
        <p:spPr>
          <a:xfrm>
            <a:off x="1931670" y="906860"/>
            <a:ext cx="9413938" cy="5139869"/>
          </a:xfrm>
          <a:prstGeom prst="rect">
            <a:avLst/>
          </a:prstGeom>
          <a:noFill/>
        </p:spPr>
        <p:txBody>
          <a:bodyPr wrap="square" rtlCol="0">
            <a:spAutoFit/>
          </a:bodyPr>
          <a:lstStyle/>
          <a:p>
            <a:pPr>
              <a:spcBef>
                <a:spcPts val="1200"/>
              </a:spcBef>
              <a:buClr>
                <a:schemeClr val="accent3">
                  <a:lumMod val="75000"/>
                </a:schemeClr>
              </a:buClr>
            </a:pPr>
            <a:r>
              <a:rPr lang="en-US" altLang="en-US" sz="2000" dirty="0">
                <a:latin typeface="Garamond" panose="02020404030301010803" pitchFamily="18" charset="0"/>
              </a:rPr>
              <a:t>A major threat to all litigants is the cost of litigation itself.</a:t>
            </a:r>
          </a:p>
          <a:p>
            <a:pPr>
              <a:spcBef>
                <a:spcPts val="1200"/>
              </a:spcBef>
              <a:buClr>
                <a:schemeClr val="accent3">
                  <a:lumMod val="75000"/>
                </a:schemeClr>
              </a:buClr>
            </a:pPr>
            <a:r>
              <a:rPr lang="en-US" altLang="en-US" sz="2000" dirty="0">
                <a:latin typeface="Garamond" panose="02020404030301010803" pitchFamily="18" charset="0"/>
              </a:rPr>
              <a:t>Identifying and tracking all critical aspects and qualities of a given dispute’s evidence in a single Map, can inform and enable one to control and forecast costs.  After IT and/or Individual Custodians interviews are complete, Counsel can then pinpoint specific evidence to investigate </a:t>
            </a:r>
            <a:r>
              <a:rPr lang="en-US" altLang="en-US" sz="2000" b="1" i="1" dirty="0">
                <a:latin typeface="Garamond" panose="02020404030301010803" pitchFamily="18" charset="0"/>
              </a:rPr>
              <a:t>as the evidence may relate to the Law.</a:t>
            </a:r>
            <a:r>
              <a:rPr lang="en-US" altLang="en-US" sz="2000" i="1" dirty="0">
                <a:latin typeface="Garamond" panose="02020404030301010803" pitchFamily="18" charset="0"/>
              </a:rPr>
              <a:t>  </a:t>
            </a:r>
          </a:p>
          <a:p>
            <a:pPr>
              <a:spcBef>
                <a:spcPts val="1200"/>
              </a:spcBef>
              <a:buClr>
                <a:schemeClr val="accent3">
                  <a:lumMod val="75000"/>
                </a:schemeClr>
              </a:buClr>
            </a:pPr>
            <a:r>
              <a:rPr lang="en-US" altLang="en-US" sz="2000" b="1" dirty="0">
                <a:latin typeface="Garamond" panose="02020404030301010803" pitchFamily="18" charset="0"/>
              </a:rPr>
              <a:t>Example:  Judges will calculate the financial impact on plaintiff, defendant and 3</a:t>
            </a:r>
            <a:r>
              <a:rPr lang="en-US" altLang="en-US" sz="2000" b="1" baseline="30000" dirty="0">
                <a:latin typeface="Garamond" panose="02020404030301010803" pitchFamily="18" charset="0"/>
              </a:rPr>
              <a:t>rd</a:t>
            </a:r>
            <a:r>
              <a:rPr lang="en-US" altLang="en-US" sz="2000" b="1" dirty="0">
                <a:latin typeface="Garamond" panose="02020404030301010803" pitchFamily="18" charset="0"/>
              </a:rPr>
              <a:t> Parties (and the effect on the public at large if an injunction was not applied) to determine if an permanent injunction is called for.  Therefore identifying and preserving Accounting records would be important and informative to an injunction.</a:t>
            </a:r>
          </a:p>
          <a:p>
            <a:pPr>
              <a:spcBef>
                <a:spcPts val="1200"/>
              </a:spcBef>
              <a:buClr>
                <a:schemeClr val="accent3">
                  <a:lumMod val="75000"/>
                </a:schemeClr>
              </a:buClr>
            </a:pPr>
            <a:r>
              <a:rPr lang="en-US" altLang="en-US" sz="2000" dirty="0">
                <a:latin typeface="Garamond" panose="02020404030301010803" pitchFamily="18" charset="0"/>
              </a:rPr>
              <a:t>A True War Story: </a:t>
            </a:r>
            <a:r>
              <a:rPr lang="en-US" altLang="en-US" sz="2000" i="1" dirty="0">
                <a:latin typeface="Garamond" panose="02020404030301010803" pitchFamily="18" charset="0"/>
              </a:rPr>
              <a:t>The IT Custodian interview identified QuickBooks online as the Defendant’s new competing entity’s sole accounting system.  Forensic expert was provided with user name and password to forensically preserve all financial data, reports and logs possible.  An analysis of the QuickBooks accounting records showed that the Defendants had not been doing any business with Plaintiff’s customers or requested restricted geographical region.</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1652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67657" y="420914"/>
            <a:ext cx="11063131" cy="74022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lang="en-US" sz="3200" b="1" dirty="0">
                <a:latin typeface="Garamond" panose="02020404030301010803" pitchFamily="18" charset="0"/>
              </a:rPr>
              <a:t>Critical Dates To Confirm and Track In The Map</a:t>
            </a:r>
          </a:p>
        </p:txBody>
      </p:sp>
      <p:sp>
        <p:nvSpPr>
          <p:cNvPr id="15365" name="Rectangle 3"/>
          <p:cNvSpPr>
            <a:spLocks noGrp="1" noChangeArrowheads="1"/>
          </p:cNvSpPr>
          <p:nvPr>
            <p:ph type="body" idx="1"/>
          </p:nvPr>
        </p:nvSpPr>
        <p:spPr>
          <a:xfrm>
            <a:off x="1437641" y="1371430"/>
            <a:ext cx="10613188" cy="4876970"/>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282575" algn="just">
              <a:spcBef>
                <a:spcPts val="1200"/>
              </a:spcBef>
              <a:buClr>
                <a:schemeClr val="accent3">
                  <a:lumMod val="75000"/>
                </a:schemeClr>
              </a:buClr>
            </a:pPr>
            <a:r>
              <a:rPr lang="en-US" altLang="en-US" dirty="0">
                <a:latin typeface="Garamond" panose="02020404030301010803" pitchFamily="18" charset="0"/>
              </a:rPr>
              <a:t>Defendant’s last official date of employment at Plaintiff organization</a:t>
            </a:r>
          </a:p>
          <a:p>
            <a:pPr marL="282575" algn="just">
              <a:spcBef>
                <a:spcPts val="1200"/>
              </a:spcBef>
              <a:buClr>
                <a:schemeClr val="accent3">
                  <a:lumMod val="75000"/>
                </a:schemeClr>
              </a:buClr>
            </a:pPr>
            <a:r>
              <a:rPr lang="en-US" altLang="en-US" dirty="0">
                <a:latin typeface="Garamond" panose="02020404030301010803" pitchFamily="18" charset="0"/>
              </a:rPr>
              <a:t>Defendant’s first official date of employment at new Defendant organization</a:t>
            </a:r>
          </a:p>
          <a:p>
            <a:pPr marL="282575" algn="just">
              <a:spcBef>
                <a:spcPts val="1200"/>
              </a:spcBef>
              <a:buClr>
                <a:schemeClr val="accent3">
                  <a:lumMod val="75000"/>
                </a:schemeClr>
              </a:buClr>
            </a:pPr>
            <a:r>
              <a:rPr lang="en-US" altLang="en-US" dirty="0">
                <a:latin typeface="Garamond" panose="02020404030301010803" pitchFamily="18" charset="0"/>
              </a:rPr>
              <a:t>Date and time former employee turned in company phone and computer</a:t>
            </a:r>
          </a:p>
          <a:p>
            <a:pPr marL="53975" indent="0" algn="just">
              <a:spcBef>
                <a:spcPts val="1200"/>
              </a:spcBef>
              <a:buClr>
                <a:schemeClr val="accent3">
                  <a:lumMod val="75000"/>
                </a:schemeClr>
              </a:buClr>
              <a:buNone/>
            </a:pPr>
            <a:endParaRPr lang="en-US" altLang="en-US" sz="2000" dirty="0">
              <a:latin typeface="Calibri" pitchFamily="34" charset="0"/>
            </a:endParaRPr>
          </a:p>
          <a:p>
            <a:pPr marL="0" indent="0" algn="just">
              <a:spcBef>
                <a:spcPts val="1200"/>
              </a:spcBef>
              <a:buClr>
                <a:schemeClr val="accent3">
                  <a:lumMod val="75000"/>
                </a:schemeClr>
              </a:buClr>
              <a:buNone/>
            </a:pPr>
            <a:r>
              <a:rPr lang="en-US" altLang="en-US" sz="2200" b="1" dirty="0">
                <a:latin typeface="Garamond" panose="02020404030301010803" pitchFamily="18" charset="0"/>
              </a:rPr>
              <a:t>Forensic analysis of electronic evidence will reveal timelines of human activities performed on computers and phones.</a:t>
            </a:r>
          </a:p>
          <a:p>
            <a:pPr marL="0" indent="0" algn="just">
              <a:spcBef>
                <a:spcPts val="1200"/>
              </a:spcBef>
              <a:buClr>
                <a:schemeClr val="accent3">
                  <a:lumMod val="75000"/>
                </a:schemeClr>
              </a:buClr>
              <a:buNone/>
            </a:pPr>
            <a:r>
              <a:rPr lang="en-US" altLang="en-US" sz="2200" b="1" dirty="0">
                <a:latin typeface="Garamond" panose="02020404030301010803" pitchFamily="18" charset="0"/>
              </a:rPr>
              <a:t>Knowing the last date and time a former employee had control over a computer will allow the computer forensic investigator to efficiently focus in on activities performed by the former employee on the former employee’s last day of control over the computer.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95247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2319" y="234500"/>
            <a:ext cx="10515600" cy="708932"/>
          </a:xfrm>
        </p:spPr>
        <p:txBody>
          <a:bodyPr>
            <a:normAutofit fontScale="90000"/>
          </a:bodyPr>
          <a:lstStyle/>
          <a:p>
            <a:r>
              <a:rPr lang="en-US" sz="3200" dirty="0">
                <a:latin typeface="Garamond" panose="02020404030301010803" pitchFamily="18" charset="0"/>
              </a:rPr>
              <a:t>Questions to Ask Knowledgeable IT Custodians and Record in Evidence Map’s “IT QUESTIONS” Tab</a:t>
            </a:r>
          </a:p>
        </p:txBody>
      </p:sp>
      <p:sp>
        <p:nvSpPr>
          <p:cNvPr id="5" name="TextBox 4"/>
          <p:cNvSpPr txBox="1"/>
          <p:nvPr/>
        </p:nvSpPr>
        <p:spPr>
          <a:xfrm>
            <a:off x="2137410" y="1149350"/>
            <a:ext cx="9245419" cy="501675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Garamond" panose="02020404030301010803" pitchFamily="18" charset="0"/>
              </a:rPr>
              <a:t>Are USB ports enabled on workstations? </a:t>
            </a:r>
          </a:p>
          <a:p>
            <a:pPr marL="342900" indent="-342900" algn="just">
              <a:buFont typeface="Arial" panose="020B0604020202020204" pitchFamily="34" charset="0"/>
              <a:buChar char="•"/>
            </a:pPr>
            <a:r>
              <a:rPr lang="en-US" sz="2000" dirty="0">
                <a:latin typeface="Garamond" panose="02020404030301010803" pitchFamily="18" charset="0"/>
              </a:rPr>
              <a:t>Are workstations running virtual machines?</a:t>
            </a:r>
          </a:p>
          <a:p>
            <a:pPr marL="342900" indent="-342900" algn="just">
              <a:buFont typeface="Arial" panose="020B0604020202020204" pitchFamily="34" charset="0"/>
              <a:buChar char="•"/>
            </a:pPr>
            <a:r>
              <a:rPr lang="en-US" sz="2000" dirty="0">
                <a:latin typeface="Garamond" panose="02020404030301010803" pitchFamily="18" charset="0"/>
              </a:rPr>
              <a:t>Are hard drives encrypted?</a:t>
            </a:r>
          </a:p>
          <a:p>
            <a:pPr marL="342900" indent="-342900" algn="just">
              <a:buFont typeface="Arial" panose="020B0604020202020204" pitchFamily="34" charset="0"/>
              <a:buChar char="•"/>
            </a:pPr>
            <a:r>
              <a:rPr lang="en-US" sz="2000" dirty="0">
                <a:latin typeface="Garamond" panose="02020404030301010803" pitchFamily="18" charset="0"/>
              </a:rPr>
              <a:t>Is Mobile Device Management Software being used on smartphones</a:t>
            </a:r>
          </a:p>
          <a:p>
            <a:pPr marL="342900" indent="-342900" algn="just">
              <a:buFont typeface="Arial" panose="020B0604020202020204" pitchFamily="34" charset="0"/>
              <a:buChar char="•"/>
            </a:pPr>
            <a:r>
              <a:rPr lang="en-US" sz="2000" dirty="0">
                <a:latin typeface="Garamond" panose="02020404030301010803" pitchFamily="18" charset="0"/>
              </a:rPr>
              <a:t>What specific business systems and accounts does/did an employee have access to?</a:t>
            </a:r>
          </a:p>
          <a:p>
            <a:pPr marL="342900" indent="-342900" algn="just">
              <a:buFont typeface="Arial" panose="020B0604020202020204" pitchFamily="34" charset="0"/>
              <a:buChar char="•"/>
            </a:pPr>
            <a:r>
              <a:rPr lang="en-US" sz="2000" dirty="0">
                <a:latin typeface="Garamond" panose="02020404030301010803" pitchFamily="18" charset="0"/>
              </a:rPr>
              <a:t>What Email Server is the organization using?  An internally managed Microsoft Exchange Server or Office365 in the Cloud?</a:t>
            </a:r>
          </a:p>
          <a:p>
            <a:pPr marL="342900" indent="-342900">
              <a:buClr>
                <a:schemeClr val="accent3">
                  <a:lumMod val="75000"/>
                </a:schemeClr>
              </a:buClr>
              <a:buFont typeface="Arial" panose="020B0604020202020204" pitchFamily="34" charset="0"/>
              <a:buChar char="•"/>
            </a:pPr>
            <a:r>
              <a:rPr lang="en-US" altLang="en-US" sz="2000" dirty="0">
                <a:latin typeface="Garamond" panose="02020404030301010803" pitchFamily="18" charset="0"/>
              </a:rPr>
              <a:t>Does IT policy allow for employees to export and save email in the form of PST files?</a:t>
            </a:r>
          </a:p>
          <a:p>
            <a:pPr marL="342900" indent="-342900">
              <a:buClr>
                <a:schemeClr val="accent3">
                  <a:lumMod val="75000"/>
                </a:schemeClr>
              </a:buClr>
              <a:buFont typeface="Arial" panose="020B0604020202020204" pitchFamily="34" charset="0"/>
              <a:buChar char="•"/>
            </a:pPr>
            <a:r>
              <a:rPr lang="en-US" altLang="en-US" sz="2000" dirty="0">
                <a:latin typeface="Garamond" panose="02020404030301010803" pitchFamily="18" charset="0"/>
              </a:rPr>
              <a:t>What Cloud storage services is the organization using such as iCloud, Drobox, Google Drive, OneDrive, SharePoint, QuickBooks Online?</a:t>
            </a:r>
          </a:p>
          <a:p>
            <a:pPr marL="342900" indent="-342900">
              <a:buClr>
                <a:schemeClr val="accent3">
                  <a:lumMod val="75000"/>
                </a:schemeClr>
              </a:buClr>
              <a:buFont typeface="Arial" panose="020B0604020202020204" pitchFamily="34" charset="0"/>
              <a:buChar char="•"/>
            </a:pPr>
            <a:r>
              <a:rPr lang="en-US" altLang="en-US" sz="2000" b="1" i="1" dirty="0">
                <a:latin typeface="Garamond" panose="02020404030301010803" pitchFamily="18" charset="0"/>
              </a:rPr>
              <a:t>What are the dates and times, and by whom, has IT changed all passwords for each internal and cloud based business systems former employee had access to?</a:t>
            </a:r>
          </a:p>
          <a:p>
            <a:pPr marL="342900" indent="-342900">
              <a:buClr>
                <a:schemeClr val="accent3">
                  <a:lumMod val="75000"/>
                </a:schemeClr>
              </a:buClr>
              <a:buFont typeface="Arial" panose="020B0604020202020204" pitchFamily="34" charset="0"/>
              <a:buChar char="•"/>
            </a:pPr>
            <a:r>
              <a:rPr lang="en-US" altLang="en-US" sz="2000" dirty="0">
                <a:latin typeface="Garamond" panose="02020404030301010803" pitchFamily="18" charset="0"/>
              </a:rPr>
              <a:t>Has IT identified systems which allow for “User Activity” reporting, which can show user activities such as dates and times of accessing a system, exporting of reports and/or data from system?  </a:t>
            </a:r>
          </a:p>
          <a:p>
            <a:pPr algn="just"/>
            <a:endParaRPr lang="en-US" sz="2000" dirty="0">
              <a:latin typeface="Garamond" panose="020204040303010108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9976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969" y="234500"/>
            <a:ext cx="10515600" cy="708932"/>
          </a:xfrm>
        </p:spPr>
        <p:txBody>
          <a:bodyPr>
            <a:normAutofit/>
          </a:bodyPr>
          <a:lstStyle/>
          <a:p>
            <a:r>
              <a:rPr lang="en-US" sz="3200" dirty="0">
                <a:latin typeface="Garamond" panose="02020404030301010803" pitchFamily="18" charset="0"/>
              </a:rPr>
              <a:t>Individual Custodian Interviews</a:t>
            </a:r>
          </a:p>
        </p:txBody>
      </p:sp>
      <p:sp>
        <p:nvSpPr>
          <p:cNvPr id="5" name="TextBox 4"/>
          <p:cNvSpPr txBox="1"/>
          <p:nvPr/>
        </p:nvSpPr>
        <p:spPr>
          <a:xfrm>
            <a:off x="1525449" y="1316332"/>
            <a:ext cx="10133151"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Garamond" panose="02020404030301010803" pitchFamily="18" charset="0"/>
              </a:rPr>
              <a:t>Custodial interviews should be scheduled immediately following the initial IT interviews, targeting the known resources whose work / communications intersected with the target of the investigation.</a:t>
            </a:r>
          </a:p>
          <a:p>
            <a:pPr marL="342900" indent="-342900" algn="just">
              <a:buFont typeface="Arial" panose="020B0604020202020204" pitchFamily="34" charset="0"/>
              <a:buChar char="•"/>
            </a:pPr>
            <a:r>
              <a:rPr lang="en-US" sz="2400" dirty="0">
                <a:latin typeface="Garamond" panose="02020404030301010803" pitchFamily="18" charset="0"/>
              </a:rPr>
              <a:t>Individual custodian interviews typically require 30 to 45 minutes to complete</a:t>
            </a:r>
          </a:p>
          <a:p>
            <a:pPr marL="342900" indent="-342900" algn="just">
              <a:buFont typeface="Arial" panose="020B0604020202020204" pitchFamily="34" charset="0"/>
              <a:buChar char="•"/>
            </a:pPr>
            <a:r>
              <a:rPr lang="en-US" sz="2400" dirty="0">
                <a:latin typeface="Garamond" panose="02020404030301010803" pitchFamily="18" charset="0"/>
              </a:rPr>
              <a:t>Concurrently, IT interviews can continue with an examination of structured data sources, such as network shares, accounting systems, CRM and ERP platforms, etc.</a:t>
            </a:r>
          </a:p>
          <a:p>
            <a:pPr marL="342900" indent="-342900" algn="just">
              <a:buFont typeface="Arial" panose="020B0604020202020204" pitchFamily="34" charset="0"/>
              <a:buChar char="•"/>
            </a:pPr>
            <a:r>
              <a:rPr lang="en-US" sz="2400" dirty="0">
                <a:latin typeface="Garamond" panose="02020404030301010803" pitchFamily="18" charset="0"/>
              </a:rPr>
              <a:t>All responses should be thoroughly documented in the provided Evidence Map.</a:t>
            </a:r>
          </a:p>
          <a:p>
            <a:pPr marL="342900" indent="-342900" algn="just">
              <a:buFont typeface="Arial" panose="020B0604020202020204" pitchFamily="34" charset="0"/>
              <a:buChar char="•"/>
            </a:pPr>
            <a:r>
              <a:rPr lang="en-US" sz="2400" dirty="0">
                <a:latin typeface="Garamond" panose="02020404030301010803" pitchFamily="18" charset="0"/>
              </a:rPr>
              <a:t>Based upon the results of individual custodial interviews, client, counsel and forensic expert may plan for preservation of all appropriate sources.</a:t>
            </a:r>
          </a:p>
          <a:p>
            <a:pPr algn="just"/>
            <a:endParaRPr lang="en-US" sz="2000" dirty="0">
              <a:latin typeface="Garamond" panose="020204040303010108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40640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56804" y="130"/>
            <a:ext cx="9972522" cy="61709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lang="en-US" sz="3200" b="1" dirty="0">
                <a:latin typeface="Garamond" panose="02020404030301010803" pitchFamily="18" charset="0"/>
              </a:rPr>
              <a:t>Immediate Steps For Evidence Preservation</a:t>
            </a:r>
          </a:p>
        </p:txBody>
      </p:sp>
      <p:sp>
        <p:nvSpPr>
          <p:cNvPr id="2" name="TextBox 1"/>
          <p:cNvSpPr txBox="1"/>
          <p:nvPr/>
        </p:nvSpPr>
        <p:spPr>
          <a:xfrm>
            <a:off x="2164465" y="617220"/>
            <a:ext cx="9664861" cy="5909310"/>
          </a:xfrm>
          <a:prstGeom prst="rect">
            <a:avLst/>
          </a:prstGeom>
          <a:noFill/>
        </p:spPr>
        <p:txBody>
          <a:bodyPr wrap="square" rtlCol="0">
            <a:spAutoFit/>
          </a:bodyPr>
          <a:lstStyle/>
          <a:p>
            <a:r>
              <a:rPr lang="en-US" b="1" dirty="0">
                <a:latin typeface="Garamond" panose="02020404030301010803" pitchFamily="18" charset="0"/>
              </a:rPr>
              <a:t>Immediate Steps to take with Laptops:</a:t>
            </a:r>
          </a:p>
          <a:p>
            <a:pPr marL="285750" indent="-285750">
              <a:buFont typeface="Arial" panose="020B0604020202020204" pitchFamily="34" charset="0"/>
              <a:buChar char="•"/>
            </a:pPr>
            <a:r>
              <a:rPr lang="en-US" dirty="0">
                <a:latin typeface="Garamond" panose="02020404030301010803" pitchFamily="18" charset="0"/>
              </a:rPr>
              <a:t>Normally power down the device</a:t>
            </a:r>
          </a:p>
          <a:p>
            <a:pPr marL="285750" indent="-285750">
              <a:buFont typeface="Arial" panose="020B0604020202020204" pitchFamily="34" charset="0"/>
              <a:buChar char="•"/>
            </a:pPr>
            <a:r>
              <a:rPr lang="en-US" dirty="0">
                <a:latin typeface="Garamond" panose="02020404030301010803" pitchFamily="18" charset="0"/>
              </a:rPr>
              <a:t>IT should seize the device into their keeping</a:t>
            </a:r>
          </a:p>
          <a:p>
            <a:pPr marL="285750" indent="-285750">
              <a:buFont typeface="Arial" panose="020B0604020202020204" pitchFamily="34" charset="0"/>
              <a:buChar char="•"/>
            </a:pPr>
            <a:r>
              <a:rPr lang="en-US" dirty="0">
                <a:latin typeface="Garamond" panose="02020404030301010803" pitchFamily="18" charset="0"/>
              </a:rPr>
              <a:t>IT should sequester the device in a secure location specifically designated for devices under a hold</a:t>
            </a:r>
          </a:p>
          <a:p>
            <a:pPr marL="285750" indent="-285750">
              <a:buFont typeface="Arial" panose="020B0604020202020204" pitchFamily="34" charset="0"/>
              <a:buChar char="•"/>
            </a:pPr>
            <a:r>
              <a:rPr lang="en-US" dirty="0">
                <a:latin typeface="Garamond" panose="02020404030301010803" pitchFamily="18" charset="0"/>
              </a:rPr>
              <a:t>If deemed necessary or prudent, IT should remove the hard drive (if possible)</a:t>
            </a:r>
          </a:p>
          <a:p>
            <a:endParaRPr lang="en-US" dirty="0">
              <a:latin typeface="Garamond" panose="02020404030301010803" pitchFamily="18" charset="0"/>
            </a:endParaRPr>
          </a:p>
          <a:p>
            <a:r>
              <a:rPr lang="en-US" b="1" dirty="0">
                <a:latin typeface="Garamond" panose="02020404030301010803" pitchFamily="18" charset="0"/>
              </a:rPr>
              <a:t>Immediate Steps to take with Mobile Device:</a:t>
            </a:r>
          </a:p>
          <a:p>
            <a:pPr marL="285750" indent="-285750">
              <a:buClr>
                <a:schemeClr val="accent3">
                  <a:lumMod val="75000"/>
                </a:schemeClr>
              </a:buClr>
              <a:buFont typeface="Arial" panose="020B0604020202020204" pitchFamily="34" charset="0"/>
              <a:buChar char="•"/>
            </a:pPr>
            <a:r>
              <a:rPr lang="en-US" altLang="en-US" dirty="0">
                <a:latin typeface="Garamond" panose="02020404030301010803" pitchFamily="18" charset="0"/>
              </a:rPr>
              <a:t>If the mobile device is powered on and you know the access code, power down the device normally but </a:t>
            </a:r>
            <a:r>
              <a:rPr lang="en-US" altLang="en-US" u="sng" dirty="0">
                <a:latin typeface="Garamond" panose="02020404030301010803" pitchFamily="18" charset="0"/>
              </a:rPr>
              <a:t>keep it plugged into a charger</a:t>
            </a:r>
            <a:r>
              <a:rPr lang="en-US" altLang="en-US" dirty="0">
                <a:latin typeface="Garamond" panose="02020404030301010803" pitchFamily="18" charset="0"/>
              </a:rPr>
              <a:t> and secure it with IT</a:t>
            </a:r>
          </a:p>
          <a:p>
            <a:pPr marL="285750" indent="-285750">
              <a:buClr>
                <a:schemeClr val="accent3">
                  <a:lumMod val="75000"/>
                </a:schemeClr>
              </a:buClr>
              <a:buFont typeface="Arial" panose="020B0604020202020204" pitchFamily="34" charset="0"/>
              <a:buChar char="•"/>
            </a:pPr>
            <a:r>
              <a:rPr lang="en-US" altLang="en-US" dirty="0">
                <a:latin typeface="Garamond" panose="02020404030301010803" pitchFamily="18" charset="0"/>
              </a:rPr>
              <a:t>If the device is powered on and you do not know the access / unlock code, switch it into airplane mode or put it into a sealed metal container (like a paint can) and secure it with IT</a:t>
            </a:r>
          </a:p>
          <a:p>
            <a:pPr marL="285750" indent="-285750">
              <a:buClr>
                <a:schemeClr val="accent3">
                  <a:lumMod val="75000"/>
                </a:schemeClr>
              </a:buClr>
              <a:buFont typeface="Arial" panose="020B0604020202020204" pitchFamily="34" charset="0"/>
              <a:buChar char="•"/>
            </a:pPr>
            <a:r>
              <a:rPr lang="en-US" altLang="en-US" dirty="0">
                <a:latin typeface="Garamond" panose="02020404030301010803" pitchFamily="18" charset="0"/>
              </a:rPr>
              <a:t>If the device is powered down already, plug it into a charger to avoid battery loss, and secure it with IT</a:t>
            </a:r>
          </a:p>
          <a:p>
            <a:pPr>
              <a:buClr>
                <a:schemeClr val="accent3">
                  <a:lumMod val="75000"/>
                </a:schemeClr>
              </a:buClr>
            </a:pPr>
            <a:endParaRPr lang="en-US" altLang="en-US" b="1" dirty="0">
              <a:latin typeface="Garamond" panose="02020404030301010803" pitchFamily="18" charset="0"/>
            </a:endParaRPr>
          </a:p>
          <a:p>
            <a:pPr>
              <a:buClr>
                <a:schemeClr val="accent3">
                  <a:lumMod val="75000"/>
                </a:schemeClr>
              </a:buClr>
            </a:pPr>
            <a:r>
              <a:rPr lang="en-US" altLang="en-US" b="1" dirty="0">
                <a:latin typeface="Garamond" panose="02020404030301010803" pitchFamily="18" charset="0"/>
              </a:rPr>
              <a:t>Immediate Steps to take with Email and other Business System Accounts:</a:t>
            </a:r>
          </a:p>
          <a:p>
            <a:pPr marL="285750" indent="-285750">
              <a:buFont typeface="Arial" panose="020B0604020202020204" pitchFamily="34" charset="0"/>
              <a:buChar char="•"/>
            </a:pPr>
            <a:r>
              <a:rPr lang="en-US" dirty="0">
                <a:latin typeface="Garamond" panose="02020404030301010803" pitchFamily="18" charset="0"/>
              </a:rPr>
              <a:t>Turn on “litigation hold” capabilities where they exist such as Microsoft’s Office365 and Google’s Business service offer</a:t>
            </a:r>
          </a:p>
          <a:p>
            <a:pPr marL="285750" indent="-285750">
              <a:buFont typeface="Arial" panose="020B0604020202020204" pitchFamily="34" charset="0"/>
              <a:buChar char="•"/>
            </a:pPr>
            <a:r>
              <a:rPr lang="en-US" dirty="0">
                <a:latin typeface="Garamond" panose="02020404030301010803" pitchFamily="18" charset="0"/>
              </a:rPr>
              <a:t>Change passwords to all business systems former employee had access to in order to prevent  improper misappropriation activities</a:t>
            </a:r>
          </a:p>
          <a:p>
            <a:pPr marL="285750" indent="-285750">
              <a:buFont typeface="Arial" panose="020B0604020202020204" pitchFamily="34" charset="0"/>
              <a:buChar char="•"/>
            </a:pPr>
            <a:endParaRPr lang="en-US" dirty="0">
              <a:latin typeface="Garamond" panose="02020404030301010803" pitchFamily="18" charset="0"/>
            </a:endParaRPr>
          </a:p>
          <a:p>
            <a:pPr algn="ctr"/>
            <a:r>
              <a:rPr lang="en-US" b="1" dirty="0">
                <a:latin typeface="Garamond" panose="02020404030301010803" pitchFamily="18" charset="0"/>
              </a:rPr>
              <a:t>RESIST THE TEMPTATION TO “INVESTIGATE” ELECTRONIC EVIDENCE AS SIGNIFICANT SPOLIATION CAN EASILY OCCUR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900" y="5852160"/>
            <a:ext cx="995298" cy="875862"/>
          </a:xfrm>
          <a:prstGeom prst="rect">
            <a:avLst/>
          </a:prstGeom>
        </p:spPr>
      </p:pic>
    </p:spTree>
    <p:extLst>
      <p:ext uri="{BB962C8B-B14F-4D97-AF65-F5344CB8AC3E}">
        <p14:creationId xmlns:p14="http://schemas.microsoft.com/office/powerpoint/2010/main" val="3527926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89428" y="198944"/>
            <a:ext cx="8534400" cy="68450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lvl="0"/>
            <a:r>
              <a:rPr lang="en-US" sz="3200" b="1" dirty="0">
                <a:latin typeface="Garamond" panose="02020404030301010803" pitchFamily="18" charset="0"/>
              </a:rPr>
              <a:t>Physical Forensic Imaging of Computers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36432"/>
            <a:ext cx="1428750" cy="1257300"/>
          </a:xfrm>
          <a:prstGeom prst="rect">
            <a:avLst/>
          </a:prstGeom>
        </p:spPr>
      </p:pic>
      <p:sp>
        <p:nvSpPr>
          <p:cNvPr id="3" name="TextBox 2"/>
          <p:cNvSpPr txBox="1"/>
          <p:nvPr/>
        </p:nvSpPr>
        <p:spPr>
          <a:xfrm>
            <a:off x="2025570" y="1099595"/>
            <a:ext cx="9398643" cy="4893647"/>
          </a:xfrm>
          <a:prstGeom prst="rect">
            <a:avLst/>
          </a:prstGeom>
          <a:noFill/>
        </p:spPr>
        <p:txBody>
          <a:bodyPr wrap="square" rtlCol="0">
            <a:spAutoFit/>
          </a:bodyPr>
          <a:lstStyle/>
          <a:p>
            <a:r>
              <a:rPr lang="en-US" sz="2400" dirty="0"/>
              <a:t>For all internal investigations and theft of trade secret matters, laptop and desktop personal computer hard drives must be imaged in what is known as a </a:t>
            </a:r>
            <a:r>
              <a:rPr lang="en-US" sz="2400" b="1" dirty="0"/>
              <a:t>“Physical Forensic Image”</a:t>
            </a:r>
            <a:r>
              <a:rPr lang="en-US" sz="2400" dirty="0"/>
              <a:t>.  A “Physical Forensic Image”:</a:t>
            </a:r>
          </a:p>
          <a:p>
            <a:pPr marL="342900" indent="-342900">
              <a:buFont typeface="Arial" panose="020B0604020202020204" pitchFamily="34" charset="0"/>
              <a:buChar char="•"/>
            </a:pPr>
            <a:r>
              <a:rPr lang="en-US" sz="2400" b="1" dirty="0"/>
              <a:t>Meets the criminal standard of evidence preservation</a:t>
            </a:r>
            <a:r>
              <a:rPr lang="en-US" sz="2400" dirty="0"/>
              <a:t> by capturing all possible zeroes and ones on the surface of a given hard drive.</a:t>
            </a:r>
          </a:p>
          <a:p>
            <a:pPr marL="342900" indent="-342900">
              <a:buFont typeface="Arial" panose="020B0604020202020204" pitchFamily="34" charset="0"/>
              <a:buChar char="•"/>
            </a:pPr>
            <a:r>
              <a:rPr lang="en-US" sz="2400" dirty="0"/>
              <a:t>A unique “Hash” value is calculated, recorded and compared between the original evidence and the resulting “Physical Forensic Image” in order to confirm if a copy is a true forensic copy of the original evidence.</a:t>
            </a:r>
          </a:p>
          <a:p>
            <a:pPr marL="342900" indent="-342900">
              <a:buFont typeface="Arial" panose="020B0604020202020204" pitchFamily="34" charset="0"/>
              <a:buChar char="•"/>
            </a:pPr>
            <a:r>
              <a:rPr lang="en-US" sz="2400" b="1" dirty="0"/>
              <a:t>Allows for recovery of deleted files and other deleted evidence of human activity.</a:t>
            </a:r>
          </a:p>
          <a:p>
            <a:pPr marL="342900" indent="-342900">
              <a:buFont typeface="Arial" panose="020B0604020202020204" pitchFamily="34" charset="0"/>
              <a:buChar char="•"/>
            </a:pPr>
            <a:r>
              <a:rPr lang="en-US" sz="2400" b="1" dirty="0"/>
              <a:t>Requires specialty “write-blocking” hardware employed by computer forensic experts.</a:t>
            </a:r>
          </a:p>
        </p:txBody>
      </p:sp>
    </p:spTree>
    <p:extLst>
      <p:ext uri="{BB962C8B-B14F-4D97-AF65-F5344CB8AC3E}">
        <p14:creationId xmlns:p14="http://schemas.microsoft.com/office/powerpoint/2010/main" val="3690884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455834" y="2232477"/>
            <a:ext cx="8077200" cy="154021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spcBef>
                <a:spcPts val="1200"/>
              </a:spcBef>
              <a:spcAft>
                <a:spcPts val="600"/>
              </a:spcAft>
              <a:buClr>
                <a:schemeClr val="accent3">
                  <a:lumMod val="75000"/>
                </a:schemeClr>
              </a:buClr>
            </a:pPr>
            <a:r>
              <a:rPr lang="en-US" sz="4000" b="1" dirty="0">
                <a:latin typeface="Garamond" panose="02020404030301010803" pitchFamily="18" charset="0"/>
              </a:rPr>
              <a:t>Chain of Custody Documentation</a:t>
            </a:r>
            <a:br>
              <a:rPr lang="en-US" sz="3600" dirty="0">
                <a:latin typeface="Garamond" panose="02020404030301010803" pitchFamily="18" charset="0"/>
              </a:rPr>
            </a:br>
            <a:endParaRPr lang="en-US" sz="3600" dirty="0">
              <a:latin typeface="Garamond" panose="02020404030301010803" pitchFamily="18" charset="0"/>
            </a:endParaRPr>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marL="0" marR="0" lvl="0" indent="0" defTabSz="914400" eaLnBrk="0" fontAlgn="auto" latinLnBrk="0" hangingPunct="0">
              <a:lnSpc>
                <a:spcPct val="100000"/>
              </a:lnSpc>
              <a:spcBef>
                <a:spcPts val="250"/>
              </a:spcBef>
              <a:spcAft>
                <a:spcPts val="0"/>
              </a:spcAft>
              <a:buClr>
                <a:srgbClr val="0E2E5E"/>
              </a:buClr>
              <a:buSzTx/>
              <a:buFontTx/>
              <a:buNone/>
              <a:tabLst/>
              <a:defRPr/>
            </a:pPr>
            <a:endParaRPr kumimoji="0" lang="en-US" sz="2000" b="0" i="0" u="none" strike="noStrike" kern="0" cap="none" spc="0" normalizeH="0" baseline="0" noProof="0" dirty="0">
              <a:ln>
                <a:noFill/>
              </a:ln>
              <a:solidFill>
                <a:srgbClr val="4D4D4D"/>
              </a:solidFill>
              <a:effectLst/>
              <a:uLnTx/>
              <a:uFillTx/>
              <a:latin typeface="Calibri" pitchFamily="34" charset="0"/>
            </a:endParaRPr>
          </a:p>
          <a:p>
            <a:pPr marL="0" marR="0" lvl="0" indent="0" defTabSz="914400" eaLnBrk="0" fontAlgn="auto" latinLnBrk="0" hangingPunct="0">
              <a:lnSpc>
                <a:spcPct val="100000"/>
              </a:lnSpc>
              <a:spcBef>
                <a:spcPts val="250"/>
              </a:spcBef>
              <a:spcAft>
                <a:spcPts val="0"/>
              </a:spcAft>
              <a:buClr>
                <a:srgbClr val="0E2E5E"/>
              </a:buClr>
              <a:buSzTx/>
              <a:buFontTx/>
              <a:buNone/>
              <a:tabLst/>
              <a:defRPr/>
            </a:pPr>
            <a:endParaRPr kumimoji="0" lang="en-US" sz="2000" b="0" i="0" u="none" strike="noStrike" kern="0" cap="none" spc="0" normalizeH="0" baseline="0" noProof="0" dirty="0">
              <a:ln>
                <a:noFill/>
              </a:ln>
              <a:solidFill>
                <a:srgbClr val="4D4D4D"/>
              </a:solidFill>
              <a:effectLst/>
              <a:uLnTx/>
              <a:uFillTx/>
              <a:latin typeface="Calibri" pitchFamily="34" charset="0"/>
            </a:endParaRPr>
          </a:p>
          <a:p>
            <a:pPr marL="0" marR="0" lvl="0" indent="0" defTabSz="914400" eaLnBrk="0" fontAlgn="auto" latinLnBrk="0" hangingPunct="0">
              <a:lnSpc>
                <a:spcPct val="100000"/>
              </a:lnSpc>
              <a:spcBef>
                <a:spcPts val="250"/>
              </a:spcBef>
              <a:spcAft>
                <a:spcPts val="0"/>
              </a:spcAft>
              <a:buClr>
                <a:srgbClr val="0E2E5E"/>
              </a:buClr>
              <a:buSzTx/>
              <a:buFontTx/>
              <a:buNone/>
              <a:tabLst/>
              <a:defRPr/>
            </a:pPr>
            <a:endParaRPr kumimoji="0" lang="en-US" sz="2000" b="0" i="0" u="none" strike="noStrike" kern="0" cap="none" spc="0" normalizeH="0" baseline="0" noProof="0" dirty="0">
              <a:ln>
                <a:noFill/>
              </a:ln>
              <a:solidFill>
                <a:srgbClr val="4D4D4D"/>
              </a:solidFill>
              <a:effectLst/>
              <a:uLnTx/>
              <a:uFillTx/>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2358792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152400"/>
            <a:ext cx="8534400" cy="9906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3600" b="1" dirty="0">
                <a:latin typeface="Garamond" panose="02020404030301010803" pitchFamily="18" charset="0"/>
              </a:rPr>
              <a:t>Chain of Custody – “COC”</a:t>
            </a:r>
          </a:p>
        </p:txBody>
      </p:sp>
      <p:sp>
        <p:nvSpPr>
          <p:cNvPr id="15365" name="Rectangle 3"/>
          <p:cNvSpPr>
            <a:spLocks noGrp="1" noChangeArrowheads="1"/>
          </p:cNvSpPr>
          <p:nvPr>
            <p:ph idx="1"/>
          </p:nvPr>
        </p:nvSpPr>
        <p:spPr>
          <a:xfrm>
            <a:off x="1828800" y="1295117"/>
            <a:ext cx="9811656" cy="4668838"/>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spcBef>
                <a:spcPts val="1200"/>
              </a:spcBef>
              <a:buClrTx/>
              <a:buFont typeface="Arial" panose="020B0604020202020204" pitchFamily="34" charset="0"/>
              <a:buChar char="•"/>
            </a:pPr>
            <a:r>
              <a:rPr lang="en-US" altLang="en-US" sz="2800" dirty="0">
                <a:latin typeface="Garamond" panose="02020404030301010803" pitchFamily="18" charset="0"/>
              </a:rPr>
              <a:t>Chain of custody in the most basic sense means “control”. </a:t>
            </a:r>
          </a:p>
          <a:p>
            <a:pPr algn="just">
              <a:spcBef>
                <a:spcPts val="1200"/>
              </a:spcBef>
              <a:buClrTx/>
              <a:buFont typeface="Arial" panose="020B0604020202020204" pitchFamily="34" charset="0"/>
              <a:buChar char="•"/>
            </a:pPr>
            <a:r>
              <a:rPr lang="en-US" altLang="en-US" sz="2800" dirty="0">
                <a:latin typeface="Garamond" panose="02020404030301010803" pitchFamily="18" charset="0"/>
              </a:rPr>
              <a:t>COC documentation creates a written record of when control of and over a specific piece of evidence began and ended.</a:t>
            </a:r>
          </a:p>
          <a:p>
            <a:pPr algn="just">
              <a:spcBef>
                <a:spcPts val="1200"/>
              </a:spcBef>
              <a:buClrTx/>
              <a:buFont typeface="Arial" panose="020B0604020202020204" pitchFamily="34" charset="0"/>
              <a:buChar char="•"/>
            </a:pPr>
            <a:r>
              <a:rPr lang="en-US" altLang="en-US" sz="2800" dirty="0">
                <a:latin typeface="Garamond" panose="02020404030301010803" pitchFamily="18" charset="0"/>
              </a:rPr>
              <a:t>A COC document such as the one provided as a class handout should be used for each piece of evidence being transferred from a client to their outside counsel or computer forensic expert.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4704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67005" y="-136890"/>
            <a:ext cx="6858000" cy="1790700"/>
          </a:xfrm>
        </p:spPr>
        <p:txBody>
          <a:bodyPr>
            <a:normAutofit/>
          </a:bodyPr>
          <a:lstStyle/>
          <a:p>
            <a:pPr algn="ctr"/>
            <a:r>
              <a:rPr lang="en-US" sz="3600" dirty="0">
                <a:solidFill>
                  <a:schemeClr val="tx1">
                    <a:lumMod val="65000"/>
                    <a:lumOff val="35000"/>
                  </a:schemeClr>
                </a:solidFill>
              </a:rPr>
              <a:t>HAYSTACKID.com  </a:t>
            </a:r>
            <a:r>
              <a:rPr lang="en-US" sz="3600" dirty="0">
                <a:solidFill>
                  <a:srgbClr val="7030A0"/>
                </a:solidFill>
              </a:rPr>
              <a:t>|</a:t>
            </a:r>
            <a:r>
              <a:rPr lang="en-US" sz="3600" dirty="0">
                <a:solidFill>
                  <a:schemeClr val="tx1">
                    <a:lumMod val="65000"/>
                    <a:lumOff val="35000"/>
                  </a:schemeClr>
                </a:solidFill>
              </a:rPr>
              <a:t>  877.942.9782</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7044" y="1581993"/>
            <a:ext cx="6019800" cy="4239075"/>
          </a:xfrm>
          <a:prstGeom prst="rect">
            <a:avLst/>
          </a:prstGeom>
          <a:effectLst>
            <a:outerShdw blurRad="50800" dist="50800" dir="5400000" algn="ctr" rotWithShape="0">
              <a:srgbClr val="000000">
                <a:alpha val="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80996"/>
            <a:ext cx="1428750" cy="1257300"/>
          </a:xfrm>
          <a:prstGeom prst="rect">
            <a:avLst/>
          </a:prstGeom>
        </p:spPr>
      </p:pic>
      <p:sp>
        <p:nvSpPr>
          <p:cNvPr id="12" name="Rectangle 11"/>
          <p:cNvSpPr/>
          <p:nvPr/>
        </p:nvSpPr>
        <p:spPr>
          <a:xfrm>
            <a:off x="1958442" y="2649418"/>
            <a:ext cx="8862426" cy="1754326"/>
          </a:xfrm>
          <a:prstGeom prst="rect">
            <a:avLst/>
          </a:prstGeom>
          <a:noFill/>
        </p:spPr>
        <p:txBody>
          <a:bodyPr wrap="none" lIns="91440" tIns="45720" rIns="91440" bIns="45720">
            <a:spAutoFit/>
            <a:scene3d>
              <a:camera prst="orthographicFront"/>
              <a:lightRig rig="threePt" dir="t"/>
            </a:scene3d>
            <a:sp3d>
              <a:bevelB w="38100" h="38100" prst="angle"/>
            </a:sp3d>
          </a:bodyPr>
          <a:lstStyle/>
          <a:p>
            <a:pPr algn="ctr"/>
            <a:r>
              <a:rPr lang="en-US" sz="5400" b="0" cap="none" spc="0" dirty="0">
                <a:ln w="0"/>
                <a:solidFill>
                  <a:srgbClr val="FFC000"/>
                </a:solidFill>
                <a:effectLst>
                  <a:innerShdw blurRad="63500" dist="50800" dir="10800000">
                    <a:schemeClr val="tx1">
                      <a:alpha val="50000"/>
                    </a:schemeClr>
                  </a:innerShdw>
                </a:effectLst>
              </a:rPr>
              <a:t>Wherever your case takes you.</a:t>
            </a:r>
          </a:p>
          <a:p>
            <a:pPr algn="ctr"/>
            <a:r>
              <a:rPr lang="en-US" sz="5400" dirty="0">
                <a:ln w="0"/>
                <a:solidFill>
                  <a:srgbClr val="FFC000"/>
                </a:solidFill>
                <a:effectLst>
                  <a:innerShdw blurRad="63500" dist="50800" dir="10800000">
                    <a:schemeClr val="tx1">
                      <a:alpha val="50000"/>
                    </a:schemeClr>
                  </a:innerShdw>
                </a:effectLst>
              </a:rPr>
              <a:t>We are there.</a:t>
            </a:r>
            <a:endParaRPr lang="en-US" sz="5400" b="0" cap="none" spc="0" dirty="0">
              <a:ln w="0"/>
              <a:solidFill>
                <a:srgbClr val="FFC000"/>
              </a:solidFill>
              <a:effectLst>
                <a:innerShdw blurRad="63500" dist="50800" dir="10800000">
                  <a:schemeClr val="tx1">
                    <a:alpha val="50000"/>
                  </a:schemeClr>
                </a:innerShdw>
              </a:effectLst>
            </a:endParaRPr>
          </a:p>
        </p:txBody>
      </p:sp>
    </p:spTree>
    <p:extLst>
      <p:ext uri="{BB962C8B-B14F-4D97-AF65-F5344CB8AC3E}">
        <p14:creationId xmlns:p14="http://schemas.microsoft.com/office/powerpoint/2010/main" val="134711233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3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250" fill="hold"/>
                                        <p:tgtEl>
                                          <p:spTgt spid="12"/>
                                        </p:tgtEl>
                                        <p:attrNameLst>
                                          <p:attrName>ppt_w</p:attrName>
                                        </p:attrNameLst>
                                      </p:cBhvr>
                                      <p:tavLst>
                                        <p:tav tm="0">
                                          <p:val>
                                            <p:fltVal val="0"/>
                                          </p:val>
                                        </p:tav>
                                        <p:tav tm="100000">
                                          <p:val>
                                            <p:strVal val="#ppt_w"/>
                                          </p:val>
                                        </p:tav>
                                      </p:tavLst>
                                    </p:anim>
                                    <p:anim calcmode="lin" valueType="num">
                                      <p:cBhvr>
                                        <p:cTn id="13" dur="3250" fill="hold"/>
                                        <p:tgtEl>
                                          <p:spTgt spid="12"/>
                                        </p:tgtEl>
                                        <p:attrNameLst>
                                          <p:attrName>ppt_h</p:attrName>
                                        </p:attrNameLst>
                                      </p:cBhvr>
                                      <p:tavLst>
                                        <p:tav tm="0">
                                          <p:val>
                                            <p:fltVal val="0"/>
                                          </p:val>
                                        </p:tav>
                                        <p:tav tm="100000">
                                          <p:val>
                                            <p:strVal val="#ppt_h"/>
                                          </p:val>
                                        </p:tav>
                                      </p:tavLst>
                                    </p:anim>
                                    <p:anim calcmode="lin" valueType="num">
                                      <p:cBhvr>
                                        <p:cTn id="14" dur="3250" fill="hold"/>
                                        <p:tgtEl>
                                          <p:spTgt spid="12"/>
                                        </p:tgtEl>
                                        <p:attrNameLst>
                                          <p:attrName>style.rotation</p:attrName>
                                        </p:attrNameLst>
                                      </p:cBhvr>
                                      <p:tavLst>
                                        <p:tav tm="0">
                                          <p:val>
                                            <p:fltVal val="90"/>
                                          </p:val>
                                        </p:tav>
                                        <p:tav tm="100000">
                                          <p:val>
                                            <p:fltVal val="0"/>
                                          </p:val>
                                        </p:tav>
                                      </p:tavLst>
                                    </p:anim>
                                    <p:animEffect transition="in" filter="fade">
                                      <p:cBhvr>
                                        <p:cTn id="15" dur="3250"/>
                                        <p:tgtEl>
                                          <p:spTgt spid="12"/>
                                        </p:tgtEl>
                                      </p:cBhvr>
                                    </p:animEffect>
                                  </p:childTnLst>
                                </p:cTn>
                              </p:par>
                            </p:childTnLst>
                          </p:cTn>
                        </p:par>
                        <p:par>
                          <p:cTn id="16" fill="hold">
                            <p:stCondLst>
                              <p:cond delay="4750"/>
                            </p:stCondLst>
                            <p:childTnLst>
                              <p:par>
                                <p:cTn id="17" presetID="42" presetClass="path" presetSubtype="0" accel="50000" decel="50000" fill="hold" grpId="1" nodeType="afterEffect">
                                  <p:stCondLst>
                                    <p:cond delay="0"/>
                                  </p:stCondLst>
                                  <p:childTnLst>
                                    <p:animMotion origin="layout" path="M 0 0 L 0 0.25 E" pathEditMode="relative" ptsTypes="">
                                      <p:cBhvr>
                                        <p:cTn id="18" dur="415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497793" y="1836884"/>
            <a:ext cx="11368829" cy="132250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spcBef>
                <a:spcPts val="1200"/>
              </a:spcBef>
              <a:spcAft>
                <a:spcPts val="600"/>
              </a:spcAft>
              <a:buClr>
                <a:schemeClr val="accent3">
                  <a:lumMod val="75000"/>
                </a:schemeClr>
              </a:buClr>
            </a:pPr>
            <a:r>
              <a:rPr lang="en-US" sz="4000" b="1" dirty="0">
                <a:latin typeface="Garamond" panose="02020404030301010803" pitchFamily="18" charset="0"/>
                <a:cs typeface="Times New Roman" panose="02020603050405020304" pitchFamily="18" charset="0"/>
              </a:rPr>
              <a:t>Reasonable Forensic Analysis Triage </a:t>
            </a:r>
            <a:endParaRPr lang="en-US" sz="3600" dirty="0"/>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marL="0" marR="0" lvl="0" indent="0" defTabSz="914400" eaLnBrk="0" fontAlgn="auto" latinLnBrk="0" hangingPunct="0">
              <a:lnSpc>
                <a:spcPct val="100000"/>
              </a:lnSpc>
              <a:spcBef>
                <a:spcPts val="250"/>
              </a:spcBef>
              <a:spcAft>
                <a:spcPts val="0"/>
              </a:spcAft>
              <a:buClr>
                <a:srgbClr val="0E2E5E"/>
              </a:buClr>
              <a:buSzTx/>
              <a:buFontTx/>
              <a:buNone/>
              <a:tabLst/>
              <a:defRPr/>
            </a:pPr>
            <a:endParaRPr kumimoji="0" lang="en-US" sz="2000" b="0" i="0" u="none" strike="noStrike" kern="0" cap="none" spc="0" normalizeH="0" baseline="0" noProof="0" dirty="0">
              <a:ln>
                <a:noFill/>
              </a:ln>
              <a:solidFill>
                <a:srgbClr val="4D4D4D"/>
              </a:solidFill>
              <a:effectLst/>
              <a:uLnTx/>
              <a:uFillTx/>
              <a:latin typeface="Calibri" pitchFamily="34" charset="0"/>
            </a:endParaRPr>
          </a:p>
          <a:p>
            <a:pPr marL="0" marR="0" lvl="0" indent="0" defTabSz="914400" eaLnBrk="0" fontAlgn="auto" latinLnBrk="0" hangingPunct="0">
              <a:lnSpc>
                <a:spcPct val="100000"/>
              </a:lnSpc>
              <a:spcBef>
                <a:spcPts val="250"/>
              </a:spcBef>
              <a:spcAft>
                <a:spcPts val="0"/>
              </a:spcAft>
              <a:buClr>
                <a:srgbClr val="0E2E5E"/>
              </a:buClr>
              <a:buSzTx/>
              <a:buFontTx/>
              <a:buNone/>
              <a:tabLst/>
              <a:defRPr/>
            </a:pPr>
            <a:endParaRPr kumimoji="0" lang="en-US" sz="2000" b="0" i="0" u="none" strike="noStrike" kern="0" cap="none" spc="0" normalizeH="0" baseline="0" noProof="0" dirty="0">
              <a:ln>
                <a:noFill/>
              </a:ln>
              <a:solidFill>
                <a:srgbClr val="4D4D4D"/>
              </a:solidFill>
              <a:effectLst/>
              <a:uLnTx/>
              <a:uFillTx/>
              <a:latin typeface="Calibri" pitchFamily="34" charset="0"/>
            </a:endParaRPr>
          </a:p>
          <a:p>
            <a:pPr marL="0" marR="0" lvl="0" indent="0" defTabSz="914400" eaLnBrk="0" fontAlgn="auto" latinLnBrk="0" hangingPunct="0">
              <a:lnSpc>
                <a:spcPct val="100000"/>
              </a:lnSpc>
              <a:spcBef>
                <a:spcPts val="250"/>
              </a:spcBef>
              <a:spcAft>
                <a:spcPts val="0"/>
              </a:spcAft>
              <a:buClr>
                <a:srgbClr val="0E2E5E"/>
              </a:buClr>
              <a:buSzTx/>
              <a:buFontTx/>
              <a:buNone/>
              <a:tabLst/>
              <a:defRPr/>
            </a:pPr>
            <a:endParaRPr kumimoji="0" lang="en-US" sz="2000" b="0" i="0" u="none" strike="noStrike" kern="0" cap="none" spc="0" normalizeH="0" baseline="0" noProof="0" dirty="0">
              <a:ln>
                <a:noFill/>
              </a:ln>
              <a:solidFill>
                <a:srgbClr val="4D4D4D"/>
              </a:solidFill>
              <a:effectLst/>
              <a:uLnTx/>
              <a:uFillTx/>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6774241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152400"/>
            <a:ext cx="8534400" cy="727276"/>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3200" dirty="0">
                <a:latin typeface="Garamond" panose="02020404030301010803" pitchFamily="18" charset="0"/>
              </a:rPr>
              <a:t>Departed Employee Analysis Steps to Identify Fire</a:t>
            </a:r>
          </a:p>
        </p:txBody>
      </p:sp>
      <p:sp>
        <p:nvSpPr>
          <p:cNvPr id="15365" name="Rectangle 3"/>
          <p:cNvSpPr>
            <a:spLocks noGrp="1" noChangeArrowheads="1"/>
          </p:cNvSpPr>
          <p:nvPr>
            <p:ph idx="1"/>
          </p:nvPr>
        </p:nvSpPr>
        <p:spPr>
          <a:xfrm>
            <a:off x="1828800" y="1028899"/>
            <a:ext cx="9811656" cy="4668838"/>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spcBef>
                <a:spcPts val="1200"/>
              </a:spcBef>
              <a:buClrTx/>
              <a:buFont typeface="Arial" panose="020B0604020202020204" pitchFamily="34" charset="0"/>
              <a:buChar char="•"/>
            </a:pPr>
            <a:r>
              <a:rPr lang="en-US" altLang="en-US" sz="1800" dirty="0">
                <a:latin typeface="Garamond" panose="02020404030301010803" pitchFamily="18" charset="0"/>
              </a:rPr>
              <a:t>Identification and Reporting of:</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 All User Accounts, such as email accounts, existing on computer or smartphone</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All software installed on computer or smartphone</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All external devices connected to a computer, including the dates and times of connection, and the make/model/serial numbers of the connected devices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file copying to external devices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file copying to unauthorized cloud storage services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transmission of files via personal email accounts</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file deletion</a:t>
            </a:r>
          </a:p>
          <a:p>
            <a:pPr lvl="1" algn="just">
              <a:spcBef>
                <a:spcPts val="1200"/>
              </a:spcBef>
              <a:buClrTx/>
              <a:buFont typeface="Arial" panose="020B0604020202020204" pitchFamily="34" charset="0"/>
              <a:buChar char="•"/>
            </a:pPr>
            <a:r>
              <a:rPr lang="en-US" altLang="en-US" sz="1800" dirty="0">
                <a:latin typeface="Garamond" panose="02020404030301010803" pitchFamily="18" charset="0"/>
              </a:rPr>
              <a:t>Activities of recent file access from external devices on work computer</a:t>
            </a:r>
          </a:p>
          <a:p>
            <a:pPr marL="457200" lvl="1" indent="0" algn="ctr">
              <a:spcBef>
                <a:spcPts val="1200"/>
              </a:spcBef>
              <a:buClrTx/>
              <a:buNone/>
            </a:pPr>
            <a:r>
              <a:rPr lang="en-US" altLang="en-US" sz="1800" dirty="0">
                <a:latin typeface="Garamond" panose="02020404030301010803" pitchFamily="18" charset="0"/>
              </a:rPr>
              <a:t>Estimated Cost:  $3,000.00 Per Employee to Create Handout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68048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004169" y="414717"/>
            <a:ext cx="8077200" cy="32004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spcBef>
                <a:spcPts val="1200"/>
              </a:spcBef>
              <a:spcAft>
                <a:spcPts val="600"/>
              </a:spcAft>
              <a:buClr>
                <a:schemeClr val="accent3">
                  <a:lumMod val="75000"/>
                </a:schemeClr>
              </a:buClr>
            </a:pPr>
            <a:r>
              <a:rPr lang="en-US" sz="4800" b="1" dirty="0"/>
              <a:t>Special Considerations for Treatment of Smartphones</a:t>
            </a:r>
            <a:endParaRPr lang="en-US" sz="3600" b="1" dirty="0">
              <a:solidFill>
                <a:schemeClr val="accent3">
                  <a:lumMod val="75000"/>
                </a:schemeClr>
              </a:solidFill>
            </a:endParaRPr>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9610875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09800" y="228600"/>
            <a:ext cx="7772400" cy="914400"/>
          </a:xfrm>
        </p:spPr>
        <p:txBody>
          <a:bodyPr>
            <a:normAutofit/>
          </a:bodyPr>
          <a:lstStyle/>
          <a:p>
            <a:pPr eaLnBrk="1" hangingPunct="1">
              <a:defRPr/>
            </a:pPr>
            <a:r>
              <a:rPr lang="en-US" sz="3200" b="1" dirty="0"/>
              <a:t>Smartphones are basically big file cabinets</a:t>
            </a:r>
          </a:p>
        </p:txBody>
      </p:sp>
      <p:sp>
        <p:nvSpPr>
          <p:cNvPr id="21509" name="Rectangle 3"/>
          <p:cNvSpPr>
            <a:spLocks noGrp="1" noChangeArrowheads="1"/>
          </p:cNvSpPr>
          <p:nvPr>
            <p:ph idx="1"/>
          </p:nvPr>
        </p:nvSpPr>
        <p:spPr/>
        <p:txBody>
          <a:bodyPr/>
          <a:lstStyle/>
          <a:p>
            <a:pPr marL="0" indent="0">
              <a:buNone/>
            </a:pPr>
            <a:r>
              <a:rPr lang="en-US" altLang="en-US" dirty="0"/>
              <a:t>                                        </a:t>
            </a:r>
          </a:p>
          <a:p>
            <a:pPr marL="0" indent="0">
              <a:buNone/>
            </a:pPr>
            <a:endParaRPr lang="en-US" altLang="en-US" dirty="0"/>
          </a:p>
          <a:p>
            <a:pPr marL="0" indent="0">
              <a:buNone/>
            </a:pPr>
            <a:endParaRPr lang="en-US" altLang="en-US" dirty="0"/>
          </a:p>
          <a:p>
            <a:pPr marL="0" indent="0">
              <a:buNone/>
            </a:pPr>
            <a:r>
              <a:rPr lang="en-US" altLang="en-US" dirty="0"/>
              <a:t>				</a:t>
            </a:r>
            <a:r>
              <a:rPr lang="en-US" altLang="en-US" sz="7200" dirty="0"/>
              <a:t>=</a:t>
            </a:r>
          </a:p>
        </p:txBody>
      </p:sp>
      <p:pic>
        <p:nvPicPr>
          <p:cNvPr id="2" name="Picture 1" descr="original-iphone-285637-224x3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905000"/>
            <a:ext cx="2844800" cy="3810000"/>
          </a:xfrm>
          <a:prstGeom prst="rect">
            <a:avLst/>
          </a:prstGeom>
        </p:spPr>
      </p:pic>
      <p:pic>
        <p:nvPicPr>
          <p:cNvPr id="3" name="Picture 2" descr="file-cabine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1" y="2133600"/>
            <a:ext cx="3432095" cy="3429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512507" y="3293863"/>
                <a:ext cx="116698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600" b="1" i="0" smtClean="0">
                          <a:latin typeface="Cambria Math" panose="02040503050406030204" pitchFamily="18" charset="0"/>
                        </a:rPr>
                        <m:t>=</m:t>
                      </m:r>
                    </m:oMath>
                  </m:oMathPara>
                </a14:m>
                <a:endParaRPr lang="en-US" sz="96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5512507" y="3293863"/>
                <a:ext cx="1166986" cy="147732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8282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94170" y="76200"/>
            <a:ext cx="85344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lang="en-US" sz="2800" b="1" dirty="0">
                <a:latin typeface="Calibri" pitchFamily="34" charset="0"/>
              </a:rPr>
              <a:t>All Smartphones Contain 10 Basic Cabinet Drawers </a:t>
            </a:r>
          </a:p>
        </p:txBody>
      </p:sp>
      <p:sp>
        <p:nvSpPr>
          <p:cNvPr id="25605" name="Rectangle 3"/>
          <p:cNvSpPr>
            <a:spLocks noGrp="1" noChangeArrowheads="1"/>
          </p:cNvSpPr>
          <p:nvPr>
            <p:ph idx="1"/>
          </p:nvPr>
        </p:nvSpPr>
        <p:spPr>
          <a:xfrm>
            <a:off x="1994170" y="1218524"/>
            <a:ext cx="10018713" cy="3124201"/>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Contacts</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Call Records</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Voice Messages</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Email and Text Messages</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Documents</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Calendar</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Internet Browsing History</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Songs, Photographs and Movies</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a:t>
            </a:r>
            <a:r>
              <a:rPr lang="en-US" altLang="en-US" sz="2800" dirty="0" err="1">
                <a:latin typeface="Corbel" panose="020B0503020204020204" pitchFamily="34" charset="0"/>
              </a:rPr>
              <a:t>WiFi</a:t>
            </a:r>
            <a:r>
              <a:rPr lang="en-US" altLang="en-US" sz="2800" dirty="0">
                <a:latin typeface="Corbel" panose="020B0503020204020204" pitchFamily="34" charset="0"/>
              </a:rPr>
              <a:t> History</a:t>
            </a:r>
          </a:p>
          <a:p>
            <a:pPr marL="514350" indent="-514350">
              <a:spcBef>
                <a:spcPts val="0"/>
              </a:spcBef>
              <a:buClr>
                <a:schemeClr val="accent3">
                  <a:lumMod val="75000"/>
                </a:schemeClr>
              </a:buClr>
              <a:buFont typeface="+mj-lt"/>
              <a:buAutoNum type="arabicPeriod"/>
            </a:pPr>
            <a:r>
              <a:rPr lang="en-US" altLang="en-US" sz="2800" dirty="0">
                <a:latin typeface="Corbel" panose="020B0503020204020204" pitchFamily="34" charset="0"/>
              </a:rPr>
              <a:t>  Social Media (Facebook, Instagram et al)</a:t>
            </a:r>
          </a:p>
          <a:p>
            <a:pPr>
              <a:spcBef>
                <a:spcPts val="0"/>
              </a:spcBef>
              <a:buClr>
                <a:schemeClr val="accent3">
                  <a:lumMod val="75000"/>
                </a:schemeClr>
              </a:buClr>
            </a:pPr>
            <a:endParaRPr lang="en-US" altLang="en-US" sz="2800" dirty="0">
              <a:latin typeface="Corbel" panose="020B0503020204020204" pitchFamily="34" charset="0"/>
            </a:endParaRPr>
          </a:p>
          <a:p>
            <a:pPr>
              <a:spcBef>
                <a:spcPts val="0"/>
              </a:spcBef>
              <a:buClr>
                <a:schemeClr val="accent3">
                  <a:lumMod val="75000"/>
                </a:schemeClr>
              </a:buClr>
            </a:pPr>
            <a:endParaRPr lang="en-US" altLang="en-US" sz="2800" dirty="0">
              <a:latin typeface="Corbel" panose="020B0503020204020204" pitchFamily="34" charset="0"/>
            </a:endParaRPr>
          </a:p>
          <a:p>
            <a:pPr>
              <a:spcBef>
                <a:spcPts val="0"/>
              </a:spcBef>
              <a:buClr>
                <a:schemeClr val="accent3">
                  <a:lumMod val="75000"/>
                </a:schemeClr>
              </a:buClr>
            </a:pPr>
            <a:endParaRPr lang="en-US" altLang="en-US" sz="2800" dirty="0">
              <a:latin typeface="Corbel" panose="020B0503020204020204" pitchFamily="34" charset="0"/>
            </a:endParaRPr>
          </a:p>
          <a:p>
            <a:pPr>
              <a:spcBef>
                <a:spcPts val="0"/>
              </a:spcBef>
              <a:buClr>
                <a:schemeClr val="accent3">
                  <a:lumMod val="75000"/>
                </a:schemeClr>
              </a:buClr>
              <a:buFont typeface="Wingdings 2" pitchFamily="18" charset="2"/>
              <a:buChar char=""/>
            </a:pPr>
            <a:endParaRPr lang="en-US" altLang="en-US" sz="2800" dirty="0">
              <a:latin typeface="Corbel" panose="020B0503020204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677287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1"/>
            <a:ext cx="8534400" cy="1066799"/>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3200" b="1" dirty="0">
                <a:latin typeface="Corbel" panose="020B0503020204020204" pitchFamily="34" charset="0"/>
              </a:rPr>
              <a:t>By Default, Some Cabinet Drawers are Locked</a:t>
            </a:r>
          </a:p>
        </p:txBody>
      </p:sp>
      <p:sp>
        <p:nvSpPr>
          <p:cNvPr id="15365" name="Rectangle 3"/>
          <p:cNvSpPr>
            <a:spLocks noGrp="1" noChangeArrowheads="1"/>
          </p:cNvSpPr>
          <p:nvPr>
            <p:ph idx="1"/>
          </p:nvPr>
        </p:nvSpPr>
        <p:spPr>
          <a:xfrm>
            <a:off x="1981200" y="1447801"/>
            <a:ext cx="8229600" cy="4191001"/>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indent="0">
              <a:spcBef>
                <a:spcPts val="1200"/>
              </a:spcBef>
              <a:spcAft>
                <a:spcPts val="600"/>
              </a:spcAft>
              <a:buClr>
                <a:schemeClr val="accent3">
                  <a:lumMod val="75000"/>
                </a:schemeClr>
              </a:buClr>
              <a:buNone/>
            </a:pPr>
            <a:r>
              <a:rPr lang="en-US" altLang="en-US" sz="2800" dirty="0">
                <a:latin typeface="+mj-lt"/>
              </a:rPr>
              <a:t>Apple and Google sell their phones with </a:t>
            </a:r>
            <a:r>
              <a:rPr lang="en-US" altLang="en-US" sz="2800" i="1" dirty="0">
                <a:highlight>
                  <a:srgbClr val="FFFF00"/>
                </a:highlight>
                <a:latin typeface="+mj-lt"/>
              </a:rPr>
              <a:t>inaccessible-to-the-end-user locked drawers</a:t>
            </a:r>
            <a:r>
              <a:rPr lang="en-US" altLang="en-US" sz="2800" dirty="0">
                <a:highlight>
                  <a:srgbClr val="FFFF00"/>
                </a:highlight>
                <a:latin typeface="+mj-lt"/>
              </a:rPr>
              <a:t> </a:t>
            </a:r>
            <a:r>
              <a:rPr lang="en-US" altLang="en-US" sz="2800" dirty="0">
                <a:latin typeface="+mj-lt"/>
              </a:rPr>
              <a:t>as a security measure. Only Google or Apple own and have access to the keys that can unlock your phone’s locked drawers.</a:t>
            </a:r>
          </a:p>
          <a:p>
            <a:pPr marL="0" indent="0">
              <a:spcBef>
                <a:spcPts val="1200"/>
              </a:spcBef>
              <a:spcAft>
                <a:spcPts val="600"/>
              </a:spcAft>
              <a:buClr>
                <a:schemeClr val="accent3">
                  <a:lumMod val="75000"/>
                </a:schemeClr>
              </a:buClr>
              <a:buNone/>
            </a:pPr>
            <a:r>
              <a:rPr lang="en-US" altLang="en-US" sz="2800" dirty="0">
                <a:latin typeface="+mj-lt"/>
              </a:rPr>
              <a:t>Some end-users choose to remove this security measure by “Jail Breaking” or “Rooting” their phones.</a:t>
            </a:r>
          </a:p>
          <a:p>
            <a:pPr marL="0" indent="0">
              <a:spcBef>
                <a:spcPts val="1200"/>
              </a:spcBef>
              <a:spcAft>
                <a:spcPts val="600"/>
              </a:spcAft>
              <a:buClr>
                <a:schemeClr val="accent3">
                  <a:lumMod val="75000"/>
                </a:schemeClr>
              </a:buClr>
              <a:buNone/>
            </a:pPr>
            <a:r>
              <a:rPr lang="en-US" altLang="en-US" sz="2800" dirty="0">
                <a:latin typeface="+mj-lt"/>
              </a:rPr>
              <a:t>Jail Breaking/Rooting is the process of changing all of the locks and keys to your phone which will allow one to access all locked cabinet drawers.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939482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152400"/>
            <a:ext cx="8534400" cy="9906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b="1" dirty="0">
                <a:latin typeface="Corbel" panose="020B0503020204020204" pitchFamily="34" charset="0"/>
              </a:rPr>
              <a:t>Contents of the Locked Drawers</a:t>
            </a:r>
          </a:p>
        </p:txBody>
      </p:sp>
      <p:sp>
        <p:nvSpPr>
          <p:cNvPr id="15365" name="Rectangle 3"/>
          <p:cNvSpPr>
            <a:spLocks noGrp="1" noChangeArrowheads="1"/>
          </p:cNvSpPr>
          <p:nvPr>
            <p:ph idx="1"/>
          </p:nvPr>
        </p:nvSpPr>
        <p:spPr>
          <a:xfrm>
            <a:off x="2133600" y="1430534"/>
            <a:ext cx="8229600" cy="4668838"/>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1200"/>
              </a:spcBef>
              <a:spcAft>
                <a:spcPts val="600"/>
              </a:spcAft>
              <a:buClr>
                <a:schemeClr val="accent3">
                  <a:lumMod val="75000"/>
                </a:schemeClr>
              </a:buClr>
            </a:pPr>
            <a:r>
              <a:rPr lang="en-US" altLang="en-US" sz="3200" dirty="0">
                <a:latin typeface="Corbel" panose="020B0503020204020204" pitchFamily="34" charset="0"/>
              </a:rPr>
              <a:t>Sensitive information such as passwords and credit card information.</a:t>
            </a:r>
          </a:p>
          <a:p>
            <a:pPr>
              <a:spcBef>
                <a:spcPts val="1200"/>
              </a:spcBef>
              <a:spcAft>
                <a:spcPts val="600"/>
              </a:spcAft>
              <a:buClr>
                <a:schemeClr val="accent3">
                  <a:lumMod val="75000"/>
                </a:schemeClr>
              </a:buClr>
            </a:pPr>
            <a:r>
              <a:rPr lang="en-US" altLang="en-US" sz="3200" dirty="0">
                <a:latin typeface="Corbel" panose="020B0503020204020204" pitchFamily="34" charset="0"/>
              </a:rPr>
              <a:t>Some categories of deleted information.</a:t>
            </a:r>
          </a:p>
          <a:p>
            <a:pPr>
              <a:spcBef>
                <a:spcPts val="1200"/>
              </a:spcBef>
              <a:spcAft>
                <a:spcPts val="600"/>
              </a:spcAft>
              <a:buClr>
                <a:schemeClr val="accent3">
                  <a:lumMod val="75000"/>
                </a:schemeClr>
              </a:buClr>
            </a:pPr>
            <a:r>
              <a:rPr lang="en-US" altLang="en-US" sz="3200" dirty="0">
                <a:latin typeface="Corbel" panose="020B0503020204020204" pitchFamily="34" charset="0"/>
              </a:rPr>
              <a:t>System files that support the normal usage of the smartphone.</a:t>
            </a:r>
          </a:p>
          <a:p>
            <a:pPr marL="0" indent="0">
              <a:spcBef>
                <a:spcPts val="1200"/>
              </a:spcBef>
              <a:spcAft>
                <a:spcPts val="600"/>
              </a:spcAft>
              <a:buClr>
                <a:schemeClr val="accent3">
                  <a:lumMod val="75000"/>
                </a:schemeClr>
              </a:buClr>
              <a:buNone/>
            </a:pPr>
            <a:r>
              <a:rPr lang="en-US" altLang="en-US" sz="3200" dirty="0">
                <a:latin typeface="Corbel" panose="020B0503020204020204" pitchFamily="34" charset="0"/>
              </a:rPr>
              <a:t>“Jailbreaking” or “Rooting” a phone can allow a malicious application to access the content of these formerly locked drawers!</a:t>
            </a:r>
          </a:p>
          <a:p>
            <a:pPr>
              <a:spcBef>
                <a:spcPts val="1200"/>
              </a:spcBef>
              <a:spcAft>
                <a:spcPts val="600"/>
              </a:spcAft>
              <a:buClr>
                <a:schemeClr val="accent3">
                  <a:lumMod val="75000"/>
                </a:schemeClr>
              </a:buClr>
              <a:buFont typeface="Wingdings 2" pitchFamily="18" charset="2"/>
              <a:buChar char=""/>
            </a:pPr>
            <a:endParaRPr lang="en-US" altLang="en-US" sz="3200" dirty="0">
              <a:latin typeface="Corbel" panose="020B0503020204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4277512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33099"/>
            <a:ext cx="85344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3200" dirty="0">
                <a:latin typeface="Calibri" pitchFamily="34" charset="0"/>
              </a:rPr>
              <a:t>Some Deleted Evidence Can Be Recovered </a:t>
            </a:r>
            <a:br>
              <a:rPr lang="en-US" sz="3200" dirty="0">
                <a:latin typeface="Calibri" pitchFamily="34" charset="0"/>
              </a:rPr>
            </a:br>
            <a:r>
              <a:rPr lang="en-US" sz="3200" dirty="0">
                <a:latin typeface="Calibri" pitchFamily="34" charset="0"/>
              </a:rPr>
              <a:t>From The Unlocked Drawers</a:t>
            </a:r>
          </a:p>
        </p:txBody>
      </p:sp>
      <p:sp>
        <p:nvSpPr>
          <p:cNvPr id="50181" name="Rectangle 3"/>
          <p:cNvSpPr>
            <a:spLocks noGrp="1" noChangeArrowheads="1"/>
          </p:cNvSpPr>
          <p:nvPr>
            <p:ph idx="1"/>
          </p:nvPr>
        </p:nvSpPr>
        <p:spPr>
          <a:xfrm>
            <a:off x="1905000" y="1365531"/>
            <a:ext cx="8382000" cy="4572000"/>
          </a:xfrm>
        </p:spPr>
        <p:txBody>
          <a:bodyPr/>
          <a:lstStyle/>
          <a:p>
            <a:pPr>
              <a:spcBef>
                <a:spcPts val="0"/>
              </a:spcBef>
            </a:pPr>
            <a:r>
              <a:rPr lang="en-US" altLang="en-US" dirty="0">
                <a:latin typeface="+mj-lt"/>
              </a:rPr>
              <a:t>iPhones store </a:t>
            </a:r>
            <a:r>
              <a:rPr lang="en-US" dirty="0">
                <a:latin typeface="+mj-lt"/>
              </a:rPr>
              <a:t>incoming and outgoing SMS text and </a:t>
            </a:r>
            <a:r>
              <a:rPr lang="en-US" dirty="0" err="1">
                <a:latin typeface="+mj-lt"/>
              </a:rPr>
              <a:t>iMessage</a:t>
            </a:r>
            <a:r>
              <a:rPr lang="en-US" dirty="0">
                <a:latin typeface="+mj-lt"/>
              </a:rPr>
              <a:t> messages</a:t>
            </a:r>
            <a:r>
              <a:rPr lang="en-US" altLang="en-US" dirty="0">
                <a:latin typeface="+mj-lt"/>
              </a:rPr>
              <a:t> in a file called </a:t>
            </a:r>
            <a:r>
              <a:rPr lang="en-US" dirty="0" err="1">
                <a:highlight>
                  <a:srgbClr val="FFFF00"/>
                </a:highlight>
                <a:latin typeface="+mj-lt"/>
              </a:rPr>
              <a:t>SMS.db</a:t>
            </a:r>
            <a:r>
              <a:rPr lang="en-US" dirty="0">
                <a:latin typeface="+mj-lt"/>
              </a:rPr>
              <a:t>.  </a:t>
            </a:r>
          </a:p>
          <a:p>
            <a:pPr>
              <a:spcBef>
                <a:spcPts val="0"/>
              </a:spcBef>
            </a:pPr>
            <a:endParaRPr lang="en-US" dirty="0">
              <a:latin typeface="+mj-lt"/>
            </a:endParaRPr>
          </a:p>
          <a:p>
            <a:pPr>
              <a:spcBef>
                <a:spcPts val="0"/>
              </a:spcBef>
            </a:pPr>
            <a:r>
              <a:rPr lang="en-US" dirty="0">
                <a:latin typeface="+mj-lt"/>
              </a:rPr>
              <a:t>The “</a:t>
            </a:r>
            <a:r>
              <a:rPr lang="en-US" dirty="0" err="1">
                <a:latin typeface="+mj-lt"/>
              </a:rPr>
              <a:t>SMS.db</a:t>
            </a:r>
            <a:r>
              <a:rPr lang="en-US" dirty="0">
                <a:latin typeface="+mj-lt"/>
              </a:rPr>
              <a:t>” file is stored in one of the iPhone’s “unlocked” drawers.</a:t>
            </a:r>
          </a:p>
          <a:p>
            <a:pPr marL="0" indent="0">
              <a:spcBef>
                <a:spcPts val="0"/>
              </a:spcBef>
              <a:buNone/>
            </a:pPr>
            <a:endParaRPr lang="en-US" dirty="0">
              <a:latin typeface="+mj-lt"/>
            </a:endParaRPr>
          </a:p>
          <a:p>
            <a:pPr>
              <a:spcBef>
                <a:spcPts val="0"/>
              </a:spcBef>
            </a:pPr>
            <a:r>
              <a:rPr lang="en-US" dirty="0">
                <a:latin typeface="+mj-lt"/>
              </a:rPr>
              <a:t>When an end user “deletes” an </a:t>
            </a:r>
            <a:r>
              <a:rPr lang="en-US" dirty="0" err="1">
                <a:latin typeface="+mj-lt"/>
              </a:rPr>
              <a:t>iMessage</a:t>
            </a:r>
            <a:r>
              <a:rPr lang="en-US" dirty="0">
                <a:latin typeface="+mj-lt"/>
              </a:rPr>
              <a:t>, the “deleted” message is not destroyed, but simply made invisible to the end user.  Forensic tools can recover these deleted messages easily.</a:t>
            </a:r>
            <a:endParaRPr lang="en-US" alt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804636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33099"/>
            <a:ext cx="85344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b="1" dirty="0">
                <a:latin typeface="Corbel" panose="020B0503020204020204" pitchFamily="34" charset="0"/>
              </a:rPr>
              <a:t>Practice Point</a:t>
            </a:r>
          </a:p>
        </p:txBody>
      </p:sp>
      <p:sp>
        <p:nvSpPr>
          <p:cNvPr id="50181" name="Rectangle 3"/>
          <p:cNvSpPr>
            <a:spLocks noGrp="1" noChangeArrowheads="1"/>
          </p:cNvSpPr>
          <p:nvPr>
            <p:ph idx="1"/>
          </p:nvPr>
        </p:nvSpPr>
        <p:spPr>
          <a:xfrm>
            <a:off x="1905000" y="1371600"/>
            <a:ext cx="8382000" cy="4724400"/>
          </a:xfrm>
        </p:spPr>
        <p:txBody>
          <a:bodyPr/>
          <a:lstStyle/>
          <a:p>
            <a:pPr>
              <a:spcBef>
                <a:spcPts val="0"/>
              </a:spcBef>
            </a:pPr>
            <a:r>
              <a:rPr lang="en-US" altLang="en-US" dirty="0">
                <a:latin typeface="+mj-lt"/>
              </a:rPr>
              <a:t>Laptop and desktop computer hard drives do not come from the factory with locked and inaccessible to the end user drawers.  This allows for forensic search and recovery of all possible deleted information.</a:t>
            </a:r>
          </a:p>
          <a:p>
            <a:pPr marL="0" indent="0">
              <a:spcBef>
                <a:spcPts val="0"/>
              </a:spcBef>
              <a:buNone/>
            </a:pPr>
            <a:endParaRPr lang="en-US" altLang="en-US" dirty="0">
              <a:latin typeface="+mj-lt"/>
            </a:endParaRPr>
          </a:p>
          <a:p>
            <a:pPr>
              <a:spcBef>
                <a:spcPts val="0"/>
              </a:spcBef>
            </a:pPr>
            <a:r>
              <a:rPr lang="en-US" altLang="en-US" dirty="0">
                <a:latin typeface="+mj-lt"/>
              </a:rPr>
              <a:t>Smartphones come with inaccessible locked drawers as security measures to protect the phone owners.  </a:t>
            </a:r>
          </a:p>
          <a:p>
            <a:pPr marL="0" indent="0">
              <a:spcBef>
                <a:spcPts val="0"/>
              </a:spcBef>
              <a:buNone/>
            </a:pPr>
            <a:r>
              <a:rPr lang="en-US" altLang="en-US" dirty="0">
                <a:latin typeface="+mj-lt"/>
              </a:rPr>
              <a:t> </a:t>
            </a:r>
          </a:p>
          <a:p>
            <a:pPr>
              <a:spcBef>
                <a:spcPts val="0"/>
              </a:spcBef>
            </a:pPr>
            <a:r>
              <a:rPr lang="en-US" altLang="en-US" dirty="0">
                <a:latin typeface="+mj-lt"/>
              </a:rPr>
              <a:t>The amount of evidence, such as some deleted information, that can be recovered with forensic tools is more limited with smartphones.</a:t>
            </a:r>
            <a:endParaRPr lang="en-US" alt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414467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2826143" y="1053988"/>
            <a:ext cx="8077200" cy="3200400"/>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pPr>
              <a:spcBef>
                <a:spcPts val="1200"/>
              </a:spcBef>
              <a:spcAft>
                <a:spcPts val="600"/>
              </a:spcAft>
              <a:buClr>
                <a:schemeClr val="accent3">
                  <a:lumMod val="75000"/>
                </a:schemeClr>
              </a:buClr>
            </a:pPr>
            <a:r>
              <a:rPr lang="en-US" sz="4000" b="1" dirty="0"/>
              <a:t>Three Locations From Which Smartphone Evidence Can Be Recovered:  The Device Itself, Mobile Backups on Personal Computers and Mobile Backups in The Cloud</a:t>
            </a:r>
            <a:br>
              <a:rPr lang="en-US" sz="3600" dirty="0">
                <a:solidFill>
                  <a:schemeClr val="accent3">
                    <a:lumMod val="75000"/>
                  </a:schemeClr>
                </a:solidFill>
              </a:rPr>
            </a:br>
            <a:endParaRPr lang="en-US" sz="3600" dirty="0">
              <a:solidFill>
                <a:schemeClr val="accent3">
                  <a:lumMod val="75000"/>
                </a:schemeClr>
              </a:solidFill>
            </a:endParaRPr>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013713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4437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lang="en-US" b="1" dirty="0">
                <a:latin typeface="+mn-lt"/>
                <a:cs typeface="+mj-cs"/>
              </a:rPr>
              <a:t>Class Ground Rules</a:t>
            </a:r>
          </a:p>
        </p:txBody>
      </p:sp>
      <p:sp>
        <p:nvSpPr>
          <p:cNvPr id="6" name="Content Placeholder 5"/>
          <p:cNvSpPr>
            <a:spLocks noGrp="1"/>
          </p:cNvSpPr>
          <p:nvPr>
            <p:ph idx="1"/>
          </p:nvPr>
        </p:nvSpPr>
        <p:spPr>
          <a:xfrm>
            <a:off x="1557138" y="2246213"/>
            <a:ext cx="10018713" cy="3124201"/>
          </a:xfr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p>
            <a:pPr>
              <a:spcBef>
                <a:spcPts val="1200"/>
              </a:spcBef>
              <a:spcAft>
                <a:spcPts val="600"/>
              </a:spcAft>
              <a:buClr>
                <a:schemeClr val="accent3">
                  <a:lumMod val="75000"/>
                </a:schemeClr>
              </a:buClr>
            </a:pPr>
            <a:r>
              <a:rPr lang="en-US" sz="3000" dirty="0"/>
              <a:t>Class content is for educational purposes only and does not constitute legal advice. </a:t>
            </a:r>
          </a:p>
          <a:p>
            <a:pPr>
              <a:spcBef>
                <a:spcPts val="1200"/>
              </a:spcBef>
              <a:spcAft>
                <a:spcPts val="600"/>
              </a:spcAft>
              <a:buClr>
                <a:schemeClr val="accent3">
                  <a:lumMod val="75000"/>
                </a:schemeClr>
              </a:buClr>
            </a:pPr>
            <a:r>
              <a:rPr lang="en-US" sz="3000" dirty="0"/>
              <a:t>Questions posed by and opinions offered by  class participants are for the sole purpose of improving today’s class’s educational value and do not constitute legal advice.</a:t>
            </a:r>
          </a:p>
          <a:p>
            <a:pPr>
              <a:spcBef>
                <a:spcPts val="1200"/>
              </a:spcBef>
              <a:spcAft>
                <a:spcPts val="600"/>
              </a:spcAft>
              <a:buClr>
                <a:schemeClr val="accent3">
                  <a:lumMod val="75000"/>
                </a:schemeClr>
              </a:buClr>
            </a:pPr>
            <a:r>
              <a:rPr lang="en-US" sz="3000" dirty="0"/>
              <a:t>There are no bad questions, so please raise your hand and interrupt the presenter with your questions as they come up rather than waiting for the end of the class.</a:t>
            </a:r>
          </a:p>
          <a:p>
            <a:pPr>
              <a:spcBef>
                <a:spcPts val="1200"/>
              </a:spcBef>
              <a:spcAft>
                <a:spcPts val="600"/>
              </a:spcAft>
              <a:buClr>
                <a:schemeClr val="accent3">
                  <a:lumMod val="75000"/>
                </a:schemeClr>
              </a:buClr>
            </a:pPr>
            <a:endParaRPr lang="en-US" dirty="0">
              <a:solidFill>
                <a:schemeClr val="accent3">
                  <a:lumMod val="75000"/>
                </a:schemeClr>
              </a:solidFill>
              <a:latin typeface="Calibri" panose="020F0502020204030204" pitchFamily="34" charset="0"/>
            </a:endParaRPr>
          </a:p>
          <a:p>
            <a:pPr>
              <a:spcBef>
                <a:spcPts val="1200"/>
              </a:spcBef>
              <a:spcAft>
                <a:spcPts val="600"/>
              </a:spcAft>
              <a:buClr>
                <a:schemeClr val="accent3">
                  <a:lumMod val="75000"/>
                </a:schemeClr>
              </a:buClr>
            </a:pPr>
            <a:endParaRPr lang="en-US" dirty="0">
              <a:solidFill>
                <a:schemeClr val="accent3">
                  <a:lumMod val="75000"/>
                </a:schemeClr>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4275161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26479"/>
            <a:ext cx="85344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2400" b="1" dirty="0">
                <a:latin typeface="Corbel" panose="020B0503020204020204" pitchFamily="34" charset="0"/>
              </a:rPr>
              <a:t>A Complete Backup of One’s iPhone in iTunes or Apple’s iCloud</a:t>
            </a:r>
          </a:p>
        </p:txBody>
      </p:sp>
      <p:sp>
        <p:nvSpPr>
          <p:cNvPr id="50181" name="Rectangle 3"/>
          <p:cNvSpPr>
            <a:spLocks noGrp="1" noChangeArrowheads="1"/>
          </p:cNvSpPr>
          <p:nvPr>
            <p:ph idx="1"/>
          </p:nvPr>
        </p:nvSpPr>
        <p:spPr>
          <a:xfrm>
            <a:off x="2019300" y="1337310"/>
            <a:ext cx="8153400" cy="4572000"/>
          </a:xfrm>
        </p:spPr>
        <p:txBody>
          <a:bodyPr>
            <a:normAutofit fontScale="92500" lnSpcReduction="20000"/>
          </a:bodyPr>
          <a:lstStyle/>
          <a:p>
            <a:pPr marL="0" indent="0">
              <a:spcBef>
                <a:spcPts val="0"/>
              </a:spcBef>
              <a:buNone/>
            </a:pPr>
            <a:r>
              <a:rPr lang="en-US" dirty="0"/>
              <a:t>If an ex-employee created a “Mobile Backup” of their personal iPhone on a company laptop using iTunes, the company will have access to the entire contents of the physical phone itself as of the date the “Mobile Backup” was created.</a:t>
            </a:r>
          </a:p>
          <a:p>
            <a:pPr marL="0" indent="0">
              <a:spcBef>
                <a:spcPts val="0"/>
              </a:spcBef>
              <a:buNone/>
            </a:pPr>
            <a:endParaRPr lang="en-US" b="1" dirty="0">
              <a:latin typeface="+mj-lt"/>
            </a:endParaRPr>
          </a:p>
          <a:p>
            <a:pPr marL="0" indent="0">
              <a:spcBef>
                <a:spcPts val="0"/>
              </a:spcBef>
              <a:buNone/>
            </a:pPr>
            <a:r>
              <a:rPr lang="en-US" b="1" dirty="0" err="1">
                <a:latin typeface="+mj-lt"/>
              </a:rPr>
              <a:t>iDevices</a:t>
            </a:r>
            <a:r>
              <a:rPr lang="en-US" b="1" dirty="0">
                <a:latin typeface="+mj-lt"/>
              </a:rPr>
              <a:t> are backed up to Apple’s iCloud storage by default.</a:t>
            </a:r>
          </a:p>
          <a:p>
            <a:pPr marL="0" indent="0">
              <a:buNone/>
            </a:pPr>
            <a:r>
              <a:rPr lang="en-US" b="1" dirty="0">
                <a:latin typeface="+mj-lt"/>
              </a:rPr>
              <a:t>iTunes file cabinet drawer locations on computers:</a:t>
            </a:r>
          </a:p>
          <a:p>
            <a:r>
              <a:rPr lang="en-US" b="1" dirty="0">
                <a:latin typeface="+mj-lt"/>
              </a:rPr>
              <a:t>Mac</a:t>
            </a:r>
            <a:r>
              <a:rPr lang="en-US" dirty="0">
                <a:latin typeface="+mj-lt"/>
              </a:rPr>
              <a:t>: ~/Library/Application Support/</a:t>
            </a:r>
            <a:r>
              <a:rPr lang="en-US" dirty="0" err="1">
                <a:latin typeface="+mj-lt"/>
              </a:rPr>
              <a:t>MobileSync</a:t>
            </a:r>
            <a:r>
              <a:rPr lang="en-US" dirty="0">
                <a:latin typeface="+mj-lt"/>
              </a:rPr>
              <a:t>/Backup/</a:t>
            </a:r>
          </a:p>
          <a:p>
            <a:r>
              <a:rPr lang="en-US" b="1" dirty="0">
                <a:latin typeface="+mj-lt"/>
              </a:rPr>
              <a:t>Windows XP:</a:t>
            </a:r>
            <a:r>
              <a:rPr lang="en-US" dirty="0">
                <a:latin typeface="+mj-lt"/>
              </a:rPr>
              <a:t> \Documents and Settings\(username)\Application Data\Apple Computer\</a:t>
            </a:r>
            <a:r>
              <a:rPr lang="en-US" dirty="0" err="1">
                <a:latin typeface="+mj-lt"/>
              </a:rPr>
              <a:t>MobileSync</a:t>
            </a:r>
            <a:r>
              <a:rPr lang="en-US" dirty="0">
                <a:latin typeface="+mj-lt"/>
              </a:rPr>
              <a:t>\Backup\</a:t>
            </a:r>
          </a:p>
          <a:p>
            <a:r>
              <a:rPr lang="en-US" b="1" dirty="0">
                <a:latin typeface="+mj-lt"/>
              </a:rPr>
              <a:t>Windows Vista, Windows 7, Windows 8 &amp; Windows 10:</a:t>
            </a:r>
            <a:r>
              <a:rPr lang="en-US" dirty="0">
                <a:latin typeface="+mj-lt"/>
              </a:rPr>
              <a:t> \Users\(username)\</a:t>
            </a:r>
            <a:r>
              <a:rPr lang="en-US" dirty="0" err="1">
                <a:latin typeface="+mj-lt"/>
              </a:rPr>
              <a:t>AppData</a:t>
            </a:r>
            <a:r>
              <a:rPr lang="en-US" dirty="0">
                <a:latin typeface="+mj-lt"/>
              </a:rPr>
              <a:t>\Roaming\Apple Computer\</a:t>
            </a:r>
            <a:r>
              <a:rPr lang="en-US" dirty="0" err="1">
                <a:latin typeface="+mj-lt"/>
              </a:rPr>
              <a:t>MobileSync</a:t>
            </a:r>
            <a:r>
              <a:rPr lang="en-US" dirty="0">
                <a:latin typeface="+mj-lt"/>
              </a:rPr>
              <a:t>\Backup\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902022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26479"/>
            <a:ext cx="85344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a:r>
              <a:rPr lang="en-US" sz="3200" b="1" dirty="0"/>
              <a:t>Examples of Evidence Stored in iTunes and iCloud Mobile Backups</a:t>
            </a:r>
          </a:p>
        </p:txBody>
      </p:sp>
      <p:sp>
        <p:nvSpPr>
          <p:cNvPr id="50181" name="Rectangle 3"/>
          <p:cNvSpPr>
            <a:spLocks noGrp="1" noChangeArrowheads="1"/>
          </p:cNvSpPr>
          <p:nvPr>
            <p:ph idx="1"/>
          </p:nvPr>
        </p:nvSpPr>
        <p:spPr>
          <a:xfrm>
            <a:off x="2057400" y="1600200"/>
            <a:ext cx="8153400" cy="4876800"/>
          </a:xfrm>
        </p:spPr>
        <p:txBody>
          <a:bodyPr/>
          <a:lstStyle/>
          <a:p>
            <a:r>
              <a:rPr lang="en-US" sz="2800" dirty="0"/>
              <a:t>Photos, Contacts, Calendar, Internet Browsing History, Notes, Call history, Messages (</a:t>
            </a:r>
            <a:r>
              <a:rPr lang="en-US" sz="2800" dirty="0" err="1"/>
              <a:t>iMessage</a:t>
            </a:r>
            <a:r>
              <a:rPr lang="en-US" sz="2800" dirty="0"/>
              <a:t> and carrier SMS or MMS pictures and videos), Voice memos, Network settings (saved Wi-Fi hotspots, VPN settings, and network preferences), Email account passwords, Wi-Fi passwords, and passwords you enter into websites and some apps, Map bookmarks, recent searches, and the current location displayed in Maps.   </a:t>
            </a:r>
          </a:p>
          <a:p>
            <a:pPr marL="0" indent="0">
              <a:buNone/>
            </a:pPr>
            <a:r>
              <a:rPr lang="en-US" sz="2800" dirty="0"/>
              <a:t>(http://support.apple.com/kb/ht4946)</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954933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152400"/>
            <a:ext cx="85344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b="1" dirty="0">
                <a:latin typeface="Corbel" panose="020B0503020204020204" pitchFamily="34" charset="0"/>
              </a:rPr>
              <a:t>Practice Point</a:t>
            </a:r>
          </a:p>
        </p:txBody>
      </p:sp>
      <p:sp>
        <p:nvSpPr>
          <p:cNvPr id="15365" name="Rectangle 3"/>
          <p:cNvSpPr>
            <a:spLocks noGrp="1" noChangeArrowheads="1"/>
          </p:cNvSpPr>
          <p:nvPr>
            <p:ph idx="1"/>
          </p:nvPr>
        </p:nvSpPr>
        <p:spPr>
          <a:xfrm>
            <a:off x="2057400" y="1676400"/>
            <a:ext cx="8001000" cy="3733800"/>
          </a:xfr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marL="0" indent="0">
              <a:spcBef>
                <a:spcPts val="1200"/>
              </a:spcBef>
              <a:spcAft>
                <a:spcPts val="600"/>
              </a:spcAft>
              <a:buClr>
                <a:schemeClr val="accent3">
                  <a:lumMod val="75000"/>
                </a:schemeClr>
              </a:buClr>
              <a:buNone/>
            </a:pPr>
            <a:r>
              <a:rPr lang="en-US" altLang="en-US" sz="3200" dirty="0">
                <a:latin typeface="Corbel" panose="020B0503020204020204" pitchFamily="34" charset="0"/>
              </a:rPr>
              <a:t>Even if your client’s former employee took their personal iPhone and/or iPad with them when they left to work for a competitor, if the employee synchronized their personal </a:t>
            </a:r>
            <a:r>
              <a:rPr lang="en-US" altLang="en-US" sz="3200" dirty="0" err="1">
                <a:latin typeface="Corbel" panose="020B0503020204020204" pitchFamily="34" charset="0"/>
              </a:rPr>
              <a:t>iDevice</a:t>
            </a:r>
            <a:r>
              <a:rPr lang="en-US" altLang="en-US" sz="3200" dirty="0">
                <a:latin typeface="Corbel" panose="020B0503020204020204" pitchFamily="34" charset="0"/>
              </a:rPr>
              <a:t> with your client’s computer while working for your client, you have access to that </a:t>
            </a:r>
            <a:r>
              <a:rPr lang="en-US" altLang="en-US" sz="3200" dirty="0" err="1">
                <a:latin typeface="Corbel" panose="020B0503020204020204" pitchFamily="34" charset="0"/>
              </a:rPr>
              <a:t>iDevice</a:t>
            </a:r>
            <a:r>
              <a:rPr lang="en-US" altLang="en-US" sz="3200" dirty="0">
                <a:latin typeface="Corbel" panose="020B0503020204020204" pitchFamily="34" charset="0"/>
              </a:rPr>
              <a:t>;  no subpoena required!  Forensic software can recover deleted voice messages as well as deleted text messages from Mobile Backups.</a:t>
            </a:r>
            <a:endParaRPr lang="en-US" altLang="en-US" dirty="0">
              <a:latin typeface="Corbel" panose="020B0503020204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047012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431023" y="1324397"/>
            <a:ext cx="7924800" cy="3124200"/>
          </a:xfrm>
        </p:spPr>
        <p:txBody>
          <a:bodyPr/>
          <a:lstStyle/>
          <a:p>
            <a:pPr algn="ctr"/>
            <a:r>
              <a:rPr lang="en-US" sz="5400" b="1" dirty="0"/>
              <a:t>Leveraging Location Based Evidence </a:t>
            </a:r>
            <a:br>
              <a:rPr lang="en-US" sz="4000" dirty="0"/>
            </a:br>
            <a:br>
              <a:rPr lang="en-US" sz="4000" dirty="0"/>
            </a:br>
            <a:endParaRPr sz="4000" dirty="0"/>
          </a:p>
        </p:txBody>
      </p:sp>
      <p:sp>
        <p:nvSpPr>
          <p:cNvPr id="10244" name="Subtitle 4"/>
          <p:cNvSpPr txBox="1">
            <a:spLocks/>
          </p:cNvSpPr>
          <p:nvPr/>
        </p:nvSpPr>
        <p:spPr bwMode="auto">
          <a:xfrm>
            <a:off x="1981200" y="3581400"/>
            <a:ext cx="4038600" cy="25146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8721030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0" y="304800"/>
            <a:ext cx="7772400" cy="457200"/>
          </a:xfrm>
        </p:spPr>
        <p:txBody>
          <a:bodyPr>
            <a:normAutofit fontScale="90000"/>
          </a:bodyPr>
          <a:lstStyle/>
          <a:p>
            <a:pPr algn="ctr" eaLnBrk="1" hangingPunct="1">
              <a:defRPr/>
            </a:pPr>
            <a:r>
              <a:rPr lang="en-US" sz="2800" b="1" dirty="0"/>
              <a:t>Photos and Facebook Message Locations</a:t>
            </a:r>
          </a:p>
        </p:txBody>
      </p:sp>
      <p:sp>
        <p:nvSpPr>
          <p:cNvPr id="54274" name="Slide Number Placeholder 3"/>
          <p:cNvSpPr>
            <a:spLocks noGrp="1"/>
          </p:cNvSpPr>
          <p:nvPr>
            <p:ph type="sldNum" sz="quarter" idx="12"/>
          </p:nvPr>
        </p:nvSpPr>
        <p:spPr>
          <a:xfrm>
            <a:off x="10058400" y="0"/>
            <a:ext cx="6096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20000"/>
              </a:spcBef>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1pPr>
            <a:lvl2pPr marL="742950" indent="-285750">
              <a:spcBef>
                <a:spcPct val="20000"/>
              </a:spcBef>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2pPr>
            <a:lvl3pPr marL="1143000" indent="-228600">
              <a:spcBef>
                <a:spcPct val="20000"/>
              </a:spcBef>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3pPr>
            <a:lvl4pPr marL="1600200" indent="-228600">
              <a:spcBef>
                <a:spcPct val="20000"/>
              </a:spcBef>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4pPr>
            <a:lvl5pPr marL="2057400" indent="-228600">
              <a:spcBef>
                <a:spcPct val="20000"/>
              </a:spcBef>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Ø"/>
              <a:defRPr sz="2800" b="1">
                <a:solidFill>
                  <a:schemeClr val="tx1"/>
                </a:solidFill>
                <a:latin typeface="Verdana" panose="020B0604030504040204" pitchFamily="34" charset="0"/>
              </a:defRPr>
            </a:lvl9pPr>
          </a:lstStyle>
          <a:p>
            <a:pPr>
              <a:spcBef>
                <a:spcPct val="0"/>
              </a:spcBef>
              <a:buClrTx/>
              <a:buSzTx/>
              <a:buFontTx/>
              <a:buNone/>
            </a:pPr>
            <a:fld id="{39DE49BD-9249-4C2F-B630-623E8740DA73}" type="slidenum">
              <a:rPr lang="en-US" altLang="en-US" sz="1400" b="0">
                <a:latin typeface="Arial" panose="020B0604020202020204" pitchFamily="34" charset="0"/>
              </a:rPr>
              <a:pPr>
                <a:spcBef>
                  <a:spcPct val="0"/>
                </a:spcBef>
                <a:buClrTx/>
                <a:buSzTx/>
                <a:buFontTx/>
                <a:buNone/>
              </a:pPr>
              <a:t>44</a:t>
            </a:fld>
            <a:endParaRPr lang="en-US" altLang="en-US" sz="1400" b="0">
              <a:latin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1980134" y="762000"/>
            <a:ext cx="9178782" cy="55403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8916" y="5926094"/>
            <a:ext cx="911281" cy="801927"/>
          </a:xfrm>
          <a:prstGeom prst="rect">
            <a:avLst/>
          </a:prstGeom>
        </p:spPr>
      </p:pic>
    </p:spTree>
    <p:extLst>
      <p:ext uri="{BB962C8B-B14F-4D97-AF65-F5344CB8AC3E}">
        <p14:creationId xmlns:p14="http://schemas.microsoft.com/office/powerpoint/2010/main" val="1685011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304800"/>
            <a:ext cx="85344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b="1" dirty="0">
                <a:cs typeface="+mj-cs"/>
              </a:rPr>
              <a:t>Location Based Evidence War Story</a:t>
            </a:r>
          </a:p>
        </p:txBody>
      </p:sp>
      <p:sp>
        <p:nvSpPr>
          <p:cNvPr id="15365" name="Rectangle 3"/>
          <p:cNvSpPr>
            <a:spLocks noGrp="1" noChangeArrowheads="1"/>
          </p:cNvSpPr>
          <p:nvPr>
            <p:ph idx="1"/>
          </p:nvPr>
        </p:nvSpPr>
        <p:spPr>
          <a:xfrm>
            <a:off x="2057400" y="1676400"/>
            <a:ext cx="8001000" cy="3733800"/>
          </a:xfr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0" indent="0">
              <a:spcBef>
                <a:spcPts val="1200"/>
              </a:spcBef>
              <a:spcAft>
                <a:spcPts val="600"/>
              </a:spcAft>
              <a:buClr>
                <a:schemeClr val="accent3">
                  <a:lumMod val="75000"/>
                </a:schemeClr>
              </a:buClr>
              <a:buNone/>
            </a:pPr>
            <a:r>
              <a:rPr lang="en-US" altLang="en-US" sz="3200" dirty="0">
                <a:latin typeface="+mj-lt"/>
              </a:rPr>
              <a:t>Investigation of client’s former employee’s iPhone revealed multiple meetings at opponent’s headquarters in the months prior to former employee’s resignation.</a:t>
            </a:r>
          </a:p>
          <a:p>
            <a:pPr marL="0" indent="0">
              <a:spcBef>
                <a:spcPts val="1200"/>
              </a:spcBef>
              <a:spcAft>
                <a:spcPts val="600"/>
              </a:spcAft>
              <a:buClr>
                <a:schemeClr val="accent3">
                  <a:lumMod val="75000"/>
                </a:schemeClr>
              </a:buClr>
              <a:buNone/>
            </a:pPr>
            <a:endParaRPr lang="en-US" altLang="en-US" sz="3200" dirty="0">
              <a:latin typeface="+mj-lt"/>
            </a:endParaRPr>
          </a:p>
          <a:p>
            <a:pPr marL="0" indent="0" algn="ctr">
              <a:spcBef>
                <a:spcPts val="1200"/>
              </a:spcBef>
              <a:spcAft>
                <a:spcPts val="600"/>
              </a:spcAft>
              <a:buClr>
                <a:schemeClr val="accent3">
                  <a:lumMod val="75000"/>
                </a:schemeClr>
              </a:buClr>
              <a:buNone/>
            </a:pPr>
            <a:r>
              <a:rPr lang="en-US" altLang="en-US" sz="3200" dirty="0">
                <a:latin typeface="+mj-lt"/>
              </a:rPr>
              <a:t>Signing into a </a:t>
            </a:r>
            <a:r>
              <a:rPr lang="en-US" altLang="en-US" sz="3200" dirty="0" err="1">
                <a:latin typeface="+mj-lt"/>
              </a:rPr>
              <a:t>Wifi</a:t>
            </a:r>
            <a:r>
              <a:rPr lang="en-US" altLang="en-US" sz="3200" dirty="0">
                <a:latin typeface="+mj-lt"/>
              </a:rPr>
              <a:t> network creates a time/date/location stamp on a workstation</a:t>
            </a:r>
            <a:endParaRPr lang="en-US" altLang="en-US"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869620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800559" y="992623"/>
            <a:ext cx="7358358" cy="2681161"/>
          </a:xfrm>
        </p:spPr>
        <p:txBody>
          <a:bodyPr>
            <a:normAutofit/>
          </a:bodyPr>
          <a:lstStyle/>
          <a:p>
            <a:pPr algn="ctr"/>
            <a:r>
              <a:rPr lang="en-US" sz="4800" b="1" dirty="0"/>
              <a:t>Leveraging Timelines &amp; Critical Date Analysis</a:t>
            </a:r>
            <a:endParaRPr sz="4000" b="1" dirty="0"/>
          </a:p>
        </p:txBody>
      </p:sp>
      <p:sp>
        <p:nvSpPr>
          <p:cNvPr id="10244" name="Subtitle 4"/>
          <p:cNvSpPr txBox="1">
            <a:spLocks/>
          </p:cNvSpPr>
          <p:nvPr/>
        </p:nvSpPr>
        <p:spPr bwMode="auto">
          <a:xfrm>
            <a:off x="1981200" y="3581400"/>
            <a:ext cx="4038600" cy="25146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9388583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56182" y="609600"/>
            <a:ext cx="9516717" cy="457200"/>
          </a:xfrm>
        </p:spPr>
        <p:txBody>
          <a:bodyPr>
            <a:normAutofit fontScale="90000"/>
          </a:bodyPr>
          <a:lstStyle/>
          <a:p>
            <a:pPr>
              <a:defRPr/>
            </a:pPr>
            <a:r>
              <a:rPr lang="en-US" sz="3100" b="1" dirty="0"/>
              <a:t>Timelines Generated From Smartphone Evidence</a:t>
            </a:r>
            <a:r>
              <a:rPr lang="en-US" b="1" dirty="0"/>
              <a:t> </a:t>
            </a:r>
          </a:p>
        </p:txBody>
      </p:sp>
      <p:sp>
        <p:nvSpPr>
          <p:cNvPr id="54277" name="Rectangle 3"/>
          <p:cNvSpPr>
            <a:spLocks noGrp="1" noChangeArrowheads="1"/>
          </p:cNvSpPr>
          <p:nvPr>
            <p:ph idx="1"/>
          </p:nvPr>
        </p:nvSpPr>
        <p:spPr>
          <a:xfrm>
            <a:off x="2549701" y="2139939"/>
            <a:ext cx="7799387" cy="2774961"/>
          </a:xfrm>
        </p:spPr>
        <p:txBody>
          <a:bodyPr>
            <a:noAutofit/>
          </a:bodyPr>
          <a:lstStyle/>
          <a:p>
            <a:pPr eaLnBrk="1" hangingPunct="1"/>
            <a:r>
              <a:rPr lang="en-US" altLang="en-US" sz="2800" dirty="0"/>
              <a:t>Smartphone forensic software automatically sorts all human activity performed on a given smartphone, such as making calls, receiving text messages, sending emails, or taking pictures in chronological order.</a:t>
            </a:r>
          </a:p>
          <a:p>
            <a:pPr eaLnBrk="1" hangingPunct="1"/>
            <a:r>
              <a:rPr lang="en-US" altLang="en-US" sz="2800" dirty="0"/>
              <a:t>Focusing on critical dates identified in the Evidence Map can be very informative and an efficient, targeted method of analysis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4256269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431023" y="1203016"/>
            <a:ext cx="7924800" cy="3124200"/>
          </a:xfrm>
        </p:spPr>
        <p:txBody>
          <a:bodyPr/>
          <a:lstStyle/>
          <a:p>
            <a:pPr algn="ctr"/>
            <a:r>
              <a:rPr lang="en-US" sz="4000" dirty="0"/>
              <a:t>The Significant Threat of BYOA:  Bring Your Own Applications</a:t>
            </a:r>
            <a:br>
              <a:rPr lang="en-US" sz="4000" dirty="0"/>
            </a:br>
            <a:br>
              <a:rPr lang="en-US" sz="4000" dirty="0"/>
            </a:br>
            <a:endParaRPr sz="4000" dirty="0"/>
          </a:p>
        </p:txBody>
      </p:sp>
      <p:sp>
        <p:nvSpPr>
          <p:cNvPr id="10244" name="Subtitle 4"/>
          <p:cNvSpPr txBox="1">
            <a:spLocks/>
          </p:cNvSpPr>
          <p:nvPr/>
        </p:nvSpPr>
        <p:spPr bwMode="auto">
          <a:xfrm>
            <a:off x="1981200" y="3581400"/>
            <a:ext cx="4038600" cy="25146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22553864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0" y="609600"/>
            <a:ext cx="7772400" cy="457200"/>
          </a:xfrm>
        </p:spPr>
        <p:txBody>
          <a:bodyPr>
            <a:normAutofit/>
          </a:bodyPr>
          <a:lstStyle/>
          <a:p>
            <a:pPr algn="ctr" eaLnBrk="1" hangingPunct="1">
              <a:defRPr/>
            </a:pPr>
            <a:r>
              <a:rPr lang="en-US" sz="2400" b="1" dirty="0"/>
              <a:t>The Bring Your Own Application (BYOA) Phenomenon </a:t>
            </a:r>
          </a:p>
        </p:txBody>
      </p:sp>
      <p:sp>
        <p:nvSpPr>
          <p:cNvPr id="54277" name="Rectangle 3"/>
          <p:cNvSpPr>
            <a:spLocks noGrp="1" noChangeArrowheads="1"/>
          </p:cNvSpPr>
          <p:nvPr>
            <p:ph idx="1"/>
          </p:nvPr>
        </p:nvSpPr>
        <p:spPr>
          <a:xfrm>
            <a:off x="2397267" y="1066800"/>
            <a:ext cx="7799387" cy="5105400"/>
          </a:xfrm>
        </p:spPr>
        <p:txBody>
          <a:bodyPr/>
          <a:lstStyle/>
          <a:p>
            <a:pPr eaLnBrk="1" hangingPunct="1"/>
            <a:r>
              <a:rPr lang="en-US" altLang="en-US" dirty="0"/>
              <a:t>Many organizations allow employees to use their own smartphones for work purposes (BYOD).</a:t>
            </a:r>
          </a:p>
          <a:p>
            <a:pPr eaLnBrk="1" hangingPunct="1"/>
            <a:r>
              <a:rPr lang="en-US" altLang="en-US" dirty="0"/>
              <a:t>BYOD can presents difficulties when content on BYOD phones become subject to legal holds.</a:t>
            </a:r>
          </a:p>
          <a:p>
            <a:pPr eaLnBrk="1" hangingPunct="1"/>
            <a:r>
              <a:rPr lang="en-US" altLang="en-US" dirty="0"/>
              <a:t>BYOA represents a greater threat than BYOD as most employees will not disclose the use of a non-approved application.</a:t>
            </a:r>
          </a:p>
          <a:p>
            <a:pPr eaLnBrk="1" hangingPunct="1"/>
            <a:r>
              <a:rPr lang="en-US" altLang="en-US" dirty="0"/>
              <a:t>Some organizations prevent employees from installing non-corporate approved communication applications on company issued smartphones.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30539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a:xfrm>
            <a:off x="1549045" y="0"/>
            <a:ext cx="10018713" cy="104437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1" hangingPunct="1"/>
            <a:r>
              <a:rPr b="1" dirty="0">
                <a:solidFill>
                  <a:schemeClr val="tx1"/>
                </a:solidFill>
                <a:latin typeface="+mn-lt"/>
                <a:cs typeface="+mj-cs"/>
              </a:rPr>
              <a:t>Larry Lieb, CCPA</a:t>
            </a:r>
            <a:r>
              <a:rPr lang="en-US" b="1" dirty="0">
                <a:solidFill>
                  <a:schemeClr val="tx1"/>
                </a:solidFill>
                <a:latin typeface="+mn-lt"/>
                <a:cs typeface="+mj-cs"/>
              </a:rPr>
              <a:t>, FEXE, OSFCE, CBE</a:t>
            </a:r>
            <a:endParaRPr b="1" dirty="0">
              <a:solidFill>
                <a:schemeClr val="tx1"/>
              </a:solidFill>
              <a:latin typeface="+mn-lt"/>
              <a:cs typeface="+mj-cs"/>
            </a:endParaRPr>
          </a:p>
        </p:txBody>
      </p:sp>
      <p:sp>
        <p:nvSpPr>
          <p:cNvPr id="20483" name="Rectangle 3"/>
          <p:cNvSpPr>
            <a:spLocks noGrp="1" noChangeArrowheads="1"/>
          </p:cNvSpPr>
          <p:nvPr>
            <p:ph idx="1"/>
          </p:nvPr>
        </p:nvSpPr>
        <p:spPr>
          <a:xfrm>
            <a:off x="1549045" y="1418492"/>
            <a:ext cx="9752001" cy="4513385"/>
          </a:xfr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pPr>
              <a:spcBef>
                <a:spcPts val="1200"/>
              </a:spcBef>
              <a:spcAft>
                <a:spcPts val="600"/>
              </a:spcAft>
              <a:buClr>
                <a:schemeClr val="accent3">
                  <a:lumMod val="75000"/>
                </a:schemeClr>
              </a:buClr>
            </a:pPr>
            <a:r>
              <a:rPr lang="en-US" b="1" dirty="0"/>
              <a:t>Michigan P.I. License #​3701206704</a:t>
            </a:r>
          </a:p>
          <a:p>
            <a:pPr>
              <a:spcBef>
                <a:spcPts val="1200"/>
              </a:spcBef>
              <a:spcAft>
                <a:spcPts val="600"/>
              </a:spcAft>
              <a:buClr>
                <a:schemeClr val="accent3">
                  <a:lumMod val="75000"/>
                </a:schemeClr>
              </a:buClr>
            </a:pPr>
            <a:r>
              <a:rPr lang="en-US" b="1" dirty="0"/>
              <a:t>Cellebrite Certified Physical Analyst (CCPA)</a:t>
            </a:r>
          </a:p>
          <a:p>
            <a:pPr>
              <a:spcBef>
                <a:spcPts val="1200"/>
              </a:spcBef>
              <a:spcAft>
                <a:spcPts val="600"/>
              </a:spcAft>
              <a:buClr>
                <a:schemeClr val="accent3">
                  <a:lumMod val="75000"/>
                </a:schemeClr>
              </a:buClr>
            </a:pPr>
            <a:r>
              <a:rPr lang="en-US" b="1" dirty="0"/>
              <a:t>Certified Forensic Explorer Examiner (FEXE)</a:t>
            </a:r>
          </a:p>
          <a:p>
            <a:pPr>
              <a:spcBef>
                <a:spcPts val="1200"/>
              </a:spcBef>
              <a:spcAft>
                <a:spcPts val="600"/>
              </a:spcAft>
              <a:buClr>
                <a:schemeClr val="accent3">
                  <a:lumMod val="75000"/>
                </a:schemeClr>
              </a:buClr>
            </a:pPr>
            <a:r>
              <a:rPr lang="en-US" b="1" dirty="0" err="1"/>
              <a:t>OSForensics</a:t>
            </a:r>
            <a:r>
              <a:rPr lang="en-US" b="1" dirty="0"/>
              <a:t> Certified Examiner (OSFCE)</a:t>
            </a:r>
          </a:p>
          <a:p>
            <a:pPr>
              <a:spcBef>
                <a:spcPts val="1200"/>
              </a:spcBef>
              <a:spcAft>
                <a:spcPts val="600"/>
              </a:spcAft>
              <a:buClr>
                <a:schemeClr val="accent3">
                  <a:lumMod val="75000"/>
                </a:schemeClr>
              </a:buClr>
            </a:pPr>
            <a:r>
              <a:rPr lang="en-US" b="1" dirty="0"/>
              <a:t>Certified </a:t>
            </a:r>
            <a:r>
              <a:rPr lang="en-US" b="1" dirty="0" err="1"/>
              <a:t>BlackLight</a:t>
            </a:r>
            <a:r>
              <a:rPr lang="en-US" b="1" dirty="0"/>
              <a:t> Examiner (CBE)</a:t>
            </a:r>
          </a:p>
          <a:p>
            <a:pPr>
              <a:spcBef>
                <a:spcPts val="1200"/>
              </a:spcBef>
              <a:spcAft>
                <a:spcPts val="600"/>
              </a:spcAft>
              <a:buClr>
                <a:schemeClr val="accent3">
                  <a:lumMod val="75000"/>
                </a:schemeClr>
              </a:buClr>
            </a:pPr>
            <a:r>
              <a:rPr lang="en-US" b="1" dirty="0"/>
              <a:t>Fluent in Japanese.  Performed Forensic Collections in Japan.</a:t>
            </a:r>
          </a:p>
          <a:p>
            <a:pPr>
              <a:spcBef>
                <a:spcPts val="1200"/>
              </a:spcBef>
              <a:spcAft>
                <a:spcPts val="600"/>
              </a:spcAft>
              <a:buClr>
                <a:schemeClr val="accent3">
                  <a:lumMod val="75000"/>
                </a:schemeClr>
              </a:buClr>
            </a:pPr>
            <a:r>
              <a:rPr lang="en-US" b="1" dirty="0"/>
              <a:t>Worked in Computer Forensics and Electronic Discovery since 1998</a:t>
            </a:r>
          </a:p>
          <a:p>
            <a:pPr>
              <a:spcBef>
                <a:spcPts val="1200"/>
              </a:spcBef>
              <a:spcAft>
                <a:spcPts val="600"/>
              </a:spcAft>
              <a:buClr>
                <a:schemeClr val="accent3">
                  <a:lumMod val="75000"/>
                </a:schemeClr>
              </a:buClr>
            </a:pPr>
            <a:r>
              <a:rPr lang="en-US" b="1" dirty="0"/>
              <a:t>Qualified as a computer forensic expert in both Federal and State courts</a:t>
            </a:r>
          </a:p>
          <a:p>
            <a:pPr>
              <a:spcBef>
                <a:spcPts val="1200"/>
              </a:spcBef>
              <a:spcAft>
                <a:spcPts val="600"/>
              </a:spcAft>
              <a:buClr>
                <a:schemeClr val="accent3">
                  <a:lumMod val="75000"/>
                </a:schemeClr>
              </a:buClr>
            </a:pPr>
            <a:r>
              <a:rPr lang="en-US" b="1" dirty="0"/>
              <a:t>2016 Cook County, Illinois Domestic Violence Legal Clinic Champion of Justice award winner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45585317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0" y="609600"/>
            <a:ext cx="7772400" cy="457200"/>
          </a:xfrm>
        </p:spPr>
        <p:txBody>
          <a:bodyPr>
            <a:normAutofit/>
          </a:bodyPr>
          <a:lstStyle/>
          <a:p>
            <a:pPr algn="ctr" eaLnBrk="1" hangingPunct="1">
              <a:defRPr/>
            </a:pPr>
            <a:r>
              <a:rPr lang="en-US" sz="2000" b="1" dirty="0"/>
              <a:t>BYOA:  Content is Primarily Stored as </a:t>
            </a:r>
            <a:r>
              <a:rPr lang="en-US" sz="2000" b="1" dirty="0">
                <a:highlight>
                  <a:srgbClr val="FFFF00"/>
                </a:highlight>
              </a:rPr>
              <a:t>SQLite Database Files</a:t>
            </a:r>
          </a:p>
        </p:txBody>
      </p:sp>
      <p:sp>
        <p:nvSpPr>
          <p:cNvPr id="54277" name="Rectangle 3"/>
          <p:cNvSpPr>
            <a:spLocks noGrp="1" noChangeArrowheads="1"/>
          </p:cNvSpPr>
          <p:nvPr>
            <p:ph idx="1"/>
          </p:nvPr>
        </p:nvSpPr>
        <p:spPr>
          <a:xfrm>
            <a:off x="2372990" y="1205039"/>
            <a:ext cx="7799387" cy="5105400"/>
          </a:xfrm>
        </p:spPr>
        <p:txBody>
          <a:bodyPr>
            <a:normAutofit/>
          </a:bodyPr>
          <a:lstStyle/>
          <a:p>
            <a:pPr eaLnBrk="1" hangingPunct="1"/>
            <a:r>
              <a:rPr lang="en-US" dirty="0"/>
              <a:t>Skype chat messages, incoming and outgoing call records, and file transfers made by a Skype account is stored in a file called “</a:t>
            </a:r>
            <a:r>
              <a:rPr lang="en-US" dirty="0" err="1"/>
              <a:t>main.db</a:t>
            </a:r>
            <a:r>
              <a:rPr lang="en-US" dirty="0"/>
              <a:t>”:  C:\Users\*Username*\</a:t>
            </a:r>
            <a:r>
              <a:rPr lang="en-US" dirty="0" err="1"/>
              <a:t>AppData</a:t>
            </a:r>
            <a:r>
              <a:rPr lang="en-US" dirty="0"/>
              <a:t>\Roaming\Skype\</a:t>
            </a:r>
            <a:r>
              <a:rPr lang="en-US" dirty="0" err="1">
                <a:highlight>
                  <a:srgbClr val="FFFF00"/>
                </a:highlight>
              </a:rPr>
              <a:t>main.db</a:t>
            </a:r>
            <a:endParaRPr lang="en-US" dirty="0">
              <a:highlight>
                <a:srgbClr val="FFFF00"/>
              </a:highlight>
            </a:endParaRPr>
          </a:p>
          <a:p>
            <a:r>
              <a:rPr lang="en-US" dirty="0" err="1"/>
              <a:t>Kik</a:t>
            </a:r>
            <a:r>
              <a:rPr lang="en-US" dirty="0"/>
              <a:t> contacts, messages, and contacts:</a:t>
            </a:r>
          </a:p>
          <a:p>
            <a:r>
              <a:rPr lang="en-US" dirty="0"/>
              <a:t>For iPhones:  </a:t>
            </a:r>
            <a:r>
              <a:rPr lang="en-US" i="1" dirty="0"/>
              <a:t>/root/</a:t>
            </a:r>
            <a:r>
              <a:rPr lang="en-US" i="1" dirty="0" err="1"/>
              <a:t>var</a:t>
            </a:r>
            <a:r>
              <a:rPr lang="en-US" i="1" dirty="0"/>
              <a:t>/mobile/Applications/</a:t>
            </a:r>
            <a:r>
              <a:rPr lang="en-US" i="1" dirty="0" err="1"/>
              <a:t>com.kik.chat</a:t>
            </a:r>
            <a:r>
              <a:rPr lang="en-US" i="1" dirty="0"/>
              <a:t>/Documents/</a:t>
            </a:r>
            <a:r>
              <a:rPr lang="en-US" i="1" dirty="0" err="1">
                <a:highlight>
                  <a:srgbClr val="FFFF00"/>
                </a:highlight>
              </a:rPr>
              <a:t>kik.sqlite</a:t>
            </a:r>
            <a:endParaRPr lang="en-US" dirty="0">
              <a:highlight>
                <a:srgbClr val="FFFF00"/>
              </a:highlight>
            </a:endParaRPr>
          </a:p>
          <a:p>
            <a:r>
              <a:rPr lang="en-US" dirty="0"/>
              <a:t>For Android:  </a:t>
            </a:r>
            <a:r>
              <a:rPr lang="en-US" i="1" dirty="0"/>
              <a:t>/data/data/</a:t>
            </a:r>
            <a:r>
              <a:rPr lang="en-US" i="1" dirty="0" err="1"/>
              <a:t>kik.android</a:t>
            </a:r>
            <a:r>
              <a:rPr lang="en-US" i="1" dirty="0"/>
              <a:t>/databases/</a:t>
            </a:r>
            <a:r>
              <a:rPr lang="en-US" i="1" dirty="0" err="1"/>
              <a:t>kikdatabase.db</a:t>
            </a:r>
            <a:endParaRPr lang="en-US" i="1" dirty="0"/>
          </a:p>
          <a:p>
            <a:r>
              <a:rPr lang="en-US" dirty="0"/>
              <a:t>Forensic tools can recover and provide SQLite content for easy review.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356377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0" y="533400"/>
            <a:ext cx="7772400" cy="457200"/>
          </a:xfrm>
        </p:spPr>
        <p:txBody>
          <a:bodyPr>
            <a:normAutofit/>
          </a:bodyPr>
          <a:lstStyle/>
          <a:p>
            <a:pPr algn="ctr" eaLnBrk="1" hangingPunct="1">
              <a:defRPr/>
            </a:pPr>
            <a:r>
              <a:rPr lang="en-US" sz="2400" b="1" dirty="0"/>
              <a:t>A Combined iPhone Mobile Backup &amp; BYOA War Story</a:t>
            </a:r>
          </a:p>
        </p:txBody>
      </p:sp>
      <p:sp>
        <p:nvSpPr>
          <p:cNvPr id="54277" name="Rectangle 3"/>
          <p:cNvSpPr>
            <a:spLocks noGrp="1" noChangeArrowheads="1"/>
          </p:cNvSpPr>
          <p:nvPr>
            <p:ph idx="1"/>
          </p:nvPr>
        </p:nvSpPr>
        <p:spPr>
          <a:xfrm>
            <a:off x="2286000" y="1155138"/>
            <a:ext cx="7799387" cy="5105400"/>
          </a:xfrm>
        </p:spPr>
        <p:txBody>
          <a:bodyPr>
            <a:normAutofit/>
          </a:bodyPr>
          <a:lstStyle/>
          <a:p>
            <a:pPr eaLnBrk="1" hangingPunct="1"/>
            <a:r>
              <a:rPr lang="en-US" altLang="en-US" dirty="0"/>
              <a:t>Anonymous tip accused specific employee of viewing obscene materials at work on a company issued iPhone.</a:t>
            </a:r>
          </a:p>
          <a:p>
            <a:pPr eaLnBrk="1" hangingPunct="1"/>
            <a:r>
              <a:rPr lang="en-US" altLang="en-US" dirty="0"/>
              <a:t>From a backup of the company issued iPhone found within the iTunes folder of the company issued laptop, I was able to recover </a:t>
            </a:r>
            <a:r>
              <a:rPr lang="en-US" altLang="en-US" dirty="0" err="1"/>
              <a:t>Kik</a:t>
            </a:r>
            <a:r>
              <a:rPr lang="en-US" altLang="en-US" dirty="0"/>
              <a:t> (kik.com) messages included photos of a very private nature.</a:t>
            </a:r>
          </a:p>
          <a:p>
            <a:pPr eaLnBrk="1" hangingPunct="1"/>
            <a:r>
              <a:rPr lang="en-US" altLang="en-US" dirty="0"/>
              <a:t>The employee had installed the free </a:t>
            </a:r>
            <a:r>
              <a:rPr lang="en-US" altLang="en-US" dirty="0" err="1"/>
              <a:t>Kik</a:t>
            </a:r>
            <a:r>
              <a:rPr lang="en-US" altLang="en-US" dirty="0"/>
              <a:t> communication application himself</a:t>
            </a:r>
          </a:p>
          <a:p>
            <a:pPr eaLnBrk="1" hangingPunct="1"/>
            <a:r>
              <a:rPr lang="en-US" altLang="en-US" dirty="0"/>
              <a:t>Using my timeline and location tools, I found six instances of inappropriate pictures being sent during work hours on the company issued iPhone while on company property.</a:t>
            </a:r>
          </a:p>
          <a:p>
            <a:pPr eaLnBrk="1" hangingPunct="1"/>
            <a:r>
              <a:rPr lang="en-US" altLang="en-US" dirty="0"/>
              <a:t>Employee was reprimanded but not terminated.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855041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306946" y="0"/>
            <a:ext cx="7924800" cy="3124200"/>
          </a:xfrm>
        </p:spPr>
        <p:txBody>
          <a:bodyPr/>
          <a:lstStyle/>
          <a:p>
            <a:pPr algn="ctr"/>
            <a:r>
              <a:rPr lang="en-US" sz="4000" b="1" dirty="0"/>
              <a:t>Agreed Orders To Address </a:t>
            </a:r>
            <a:br>
              <a:rPr lang="en-US" sz="4000" b="1" dirty="0"/>
            </a:br>
            <a:r>
              <a:rPr lang="en-US" sz="4000" b="1" dirty="0"/>
              <a:t>Privacy Concerns</a:t>
            </a:r>
            <a:endParaRPr sz="4000" b="1" dirty="0"/>
          </a:p>
        </p:txBody>
      </p:sp>
      <p:sp>
        <p:nvSpPr>
          <p:cNvPr id="10244" name="Subtitle 4"/>
          <p:cNvSpPr txBox="1">
            <a:spLocks/>
          </p:cNvSpPr>
          <p:nvPr/>
        </p:nvSpPr>
        <p:spPr bwMode="auto">
          <a:xfrm>
            <a:off x="1981200" y="3581400"/>
            <a:ext cx="4038600" cy="25146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40446675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708732" y="207491"/>
            <a:ext cx="9820262" cy="89966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3200" b="1" dirty="0">
                <a:cs typeface="+mj-cs"/>
              </a:rPr>
              <a:t>Moving to the Offensive:  Elements of an Agreed Order</a:t>
            </a:r>
            <a:endParaRPr sz="3200" b="1" dirty="0">
              <a:cs typeface="+mj-cs"/>
            </a:endParaRPr>
          </a:p>
        </p:txBody>
      </p:sp>
      <p:sp>
        <p:nvSpPr>
          <p:cNvPr id="17411" name="Content Placeholder 2"/>
          <p:cNvSpPr>
            <a:spLocks noGrp="1"/>
          </p:cNvSpPr>
          <p:nvPr>
            <p:ph idx="1"/>
          </p:nvPr>
        </p:nvSpPr>
        <p:spPr>
          <a:xfrm>
            <a:off x="2065492" y="1344626"/>
            <a:ext cx="9463502" cy="4678363"/>
          </a:xfr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0" indent="0">
              <a:spcBef>
                <a:spcPts val="1200"/>
              </a:spcBef>
              <a:spcAft>
                <a:spcPts val="600"/>
              </a:spcAft>
              <a:buClr>
                <a:schemeClr val="accent3">
                  <a:lumMod val="75000"/>
                </a:schemeClr>
              </a:buClr>
              <a:buNone/>
            </a:pPr>
            <a:r>
              <a:rPr lang="en-US" sz="3000" dirty="0">
                <a:latin typeface="Calibri" pitchFamily="34" charset="0"/>
              </a:rPr>
              <a:t>Leveraging evidence recovered from one’s own devices, a Judge may approve a targeted and reasonable search of one’s opponent’s devices.  Here are elements to include in such an order:</a:t>
            </a:r>
          </a:p>
          <a:p>
            <a:pPr>
              <a:spcBef>
                <a:spcPts val="1200"/>
              </a:spcBef>
              <a:spcAft>
                <a:spcPts val="600"/>
              </a:spcAft>
              <a:buClr>
                <a:schemeClr val="accent3">
                  <a:lumMod val="75000"/>
                </a:schemeClr>
              </a:buClr>
            </a:pPr>
            <a:r>
              <a:rPr lang="en-US" sz="3000" dirty="0">
                <a:latin typeface="Calibri" pitchFamily="34" charset="0"/>
              </a:rPr>
              <a:t>Specific devices and accounts to be imaged and examined</a:t>
            </a:r>
          </a:p>
          <a:p>
            <a:pPr>
              <a:spcBef>
                <a:spcPts val="1200"/>
              </a:spcBef>
              <a:spcAft>
                <a:spcPts val="600"/>
              </a:spcAft>
              <a:buClr>
                <a:schemeClr val="accent3">
                  <a:lumMod val="75000"/>
                </a:schemeClr>
              </a:buClr>
            </a:pPr>
            <a:r>
              <a:rPr lang="en-US" sz="3000" dirty="0">
                <a:latin typeface="Calibri" pitchFamily="34" charset="0"/>
              </a:rPr>
              <a:t>Limiting date range and key word filters</a:t>
            </a:r>
          </a:p>
          <a:p>
            <a:pPr>
              <a:spcBef>
                <a:spcPts val="1200"/>
              </a:spcBef>
              <a:spcAft>
                <a:spcPts val="600"/>
              </a:spcAft>
              <a:buClr>
                <a:schemeClr val="accent3">
                  <a:lumMod val="75000"/>
                </a:schemeClr>
              </a:buClr>
            </a:pPr>
            <a:r>
              <a:rPr lang="en-US" sz="3000" dirty="0">
                <a:latin typeface="Calibri" pitchFamily="34" charset="0"/>
              </a:rPr>
              <a:t>Privilege review process</a:t>
            </a:r>
          </a:p>
          <a:p>
            <a:pPr>
              <a:spcBef>
                <a:spcPts val="1200"/>
              </a:spcBef>
              <a:spcAft>
                <a:spcPts val="600"/>
              </a:spcAft>
              <a:buClr>
                <a:schemeClr val="accent3">
                  <a:lumMod val="75000"/>
                </a:schemeClr>
              </a:buClr>
            </a:pPr>
            <a:r>
              <a:rPr lang="en-US" sz="3000" dirty="0">
                <a:latin typeface="Calibri" pitchFamily="34" charset="0"/>
              </a:rPr>
              <a:t>Key word responsive review and production process</a:t>
            </a:r>
          </a:p>
          <a:p>
            <a:pPr lvl="1"/>
            <a:endParaRPr lang="en-US" dirty="0"/>
          </a:p>
          <a:p>
            <a:pPr lvl="2"/>
            <a:endParaRPr lang="en-US" dirty="0"/>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94736556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431023" y="531377"/>
            <a:ext cx="7924800" cy="3124200"/>
          </a:xfrm>
        </p:spPr>
        <p:txBody>
          <a:bodyPr/>
          <a:lstStyle/>
          <a:p>
            <a:pPr algn="ctr"/>
            <a:r>
              <a:rPr lang="en-US" sz="4000" b="1" dirty="0"/>
              <a:t>Reasonable Attorney-Client Communication Security Measures</a:t>
            </a:r>
            <a:endParaRPr sz="4000" b="1" dirty="0"/>
          </a:p>
        </p:txBody>
      </p:sp>
      <p:sp>
        <p:nvSpPr>
          <p:cNvPr id="10244" name="Subtitle 4"/>
          <p:cNvSpPr txBox="1">
            <a:spLocks/>
          </p:cNvSpPr>
          <p:nvPr/>
        </p:nvSpPr>
        <p:spPr bwMode="auto">
          <a:xfrm>
            <a:off x="1981200" y="3581400"/>
            <a:ext cx="4038600" cy="25146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72734719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828800" y="76200"/>
            <a:ext cx="84582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3200" b="1" dirty="0"/>
              <a:t>Three Easy Ways to Spy on One Another</a:t>
            </a:r>
            <a:endParaRPr sz="3200" b="1" dirty="0"/>
          </a:p>
        </p:txBody>
      </p:sp>
      <p:sp>
        <p:nvSpPr>
          <p:cNvPr id="17411" name="Content Placeholder 2"/>
          <p:cNvSpPr>
            <a:spLocks noGrp="1"/>
          </p:cNvSpPr>
          <p:nvPr>
            <p:ph idx="1"/>
          </p:nvPr>
        </p:nvSpPr>
        <p:spPr>
          <a:xfrm>
            <a:off x="2162596" y="1421009"/>
            <a:ext cx="7924800" cy="4678363"/>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spcBef>
                <a:spcPts val="1200"/>
              </a:spcBef>
              <a:spcAft>
                <a:spcPts val="600"/>
              </a:spcAft>
              <a:buClr>
                <a:schemeClr val="accent3">
                  <a:lumMod val="75000"/>
                </a:schemeClr>
              </a:buClr>
            </a:pPr>
            <a:r>
              <a:rPr lang="en-US" b="1" dirty="0">
                <a:latin typeface="+mj-lt"/>
              </a:rPr>
              <a:t>Email Forwarding</a:t>
            </a:r>
          </a:p>
          <a:p>
            <a:pPr lvl="1">
              <a:spcBef>
                <a:spcPts val="1200"/>
              </a:spcBef>
              <a:spcAft>
                <a:spcPts val="600"/>
              </a:spcAft>
              <a:buClr>
                <a:schemeClr val="accent3">
                  <a:lumMod val="75000"/>
                </a:schemeClr>
              </a:buClr>
            </a:pPr>
            <a:r>
              <a:rPr lang="en-US" dirty="0">
                <a:latin typeface="+mj-lt"/>
              </a:rPr>
              <a:t>Accounts can easily be configured to auto-forward all emails sent and received to the opponent’s email account.</a:t>
            </a:r>
          </a:p>
          <a:p>
            <a:pPr>
              <a:spcBef>
                <a:spcPts val="1200"/>
              </a:spcBef>
              <a:spcAft>
                <a:spcPts val="600"/>
              </a:spcAft>
              <a:buClr>
                <a:schemeClr val="accent3">
                  <a:lumMod val="75000"/>
                </a:schemeClr>
              </a:buClr>
            </a:pPr>
            <a:r>
              <a:rPr lang="en-US" b="1" dirty="0">
                <a:latin typeface="+mj-lt"/>
              </a:rPr>
              <a:t>Track my iPhone</a:t>
            </a:r>
          </a:p>
          <a:p>
            <a:pPr lvl="1">
              <a:spcBef>
                <a:spcPts val="1200"/>
              </a:spcBef>
              <a:spcAft>
                <a:spcPts val="600"/>
              </a:spcAft>
              <a:buClr>
                <a:schemeClr val="accent3">
                  <a:lumMod val="75000"/>
                </a:schemeClr>
              </a:buClr>
            </a:pPr>
            <a:r>
              <a:rPr lang="en-US" dirty="0">
                <a:latin typeface="+mj-lt"/>
              </a:rPr>
              <a:t>Setting up an iPhone to forward physical location tracking information to the opponent’s email account</a:t>
            </a:r>
          </a:p>
          <a:p>
            <a:pPr>
              <a:spcBef>
                <a:spcPts val="1200"/>
              </a:spcBef>
              <a:spcAft>
                <a:spcPts val="600"/>
              </a:spcAft>
              <a:buClr>
                <a:schemeClr val="accent3">
                  <a:lumMod val="75000"/>
                </a:schemeClr>
              </a:buClr>
            </a:pPr>
            <a:r>
              <a:rPr lang="en-US" b="1" dirty="0">
                <a:latin typeface="+mj-lt"/>
              </a:rPr>
              <a:t>Spyware / Key Logging Software</a:t>
            </a:r>
          </a:p>
          <a:p>
            <a:pPr lvl="1">
              <a:spcBef>
                <a:spcPts val="1200"/>
              </a:spcBef>
              <a:spcAft>
                <a:spcPts val="600"/>
              </a:spcAft>
              <a:buClr>
                <a:schemeClr val="accent3">
                  <a:lumMod val="75000"/>
                </a:schemeClr>
              </a:buClr>
            </a:pPr>
            <a:r>
              <a:rPr lang="en-US" dirty="0">
                <a:latin typeface="+mj-lt"/>
              </a:rPr>
              <a:t>Tools such as “MSPY” once installed on a phone or computer, will send all key strokes to the opponent’s computer.  A license of MSPY costs only $60.00/year.</a:t>
            </a:r>
          </a:p>
          <a:p>
            <a:pPr lvl="1"/>
            <a:endParaRPr lang="en-US" dirty="0">
              <a:latin typeface="+mj-lt"/>
            </a:endParaRPr>
          </a:p>
          <a:p>
            <a:pPr lvl="2"/>
            <a:endParaRPr lang="en-US" dirty="0">
              <a:latin typeface="+mj-lt"/>
            </a:endParaRP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90077614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6219" y="273107"/>
            <a:ext cx="10018713" cy="1143000"/>
          </a:xfrm>
        </p:spPr>
        <p:txBody>
          <a:bodyPr>
            <a:normAutofit/>
          </a:bodyPr>
          <a:lstStyle/>
          <a:p>
            <a:pPr algn="ctr"/>
            <a:r>
              <a:rPr lang="en-US" sz="3200" b="1" dirty="0"/>
              <a:t>Physical Access Questionnaire	</a:t>
            </a:r>
          </a:p>
        </p:txBody>
      </p:sp>
      <p:sp>
        <p:nvSpPr>
          <p:cNvPr id="3" name="Content Placeholder 2"/>
          <p:cNvSpPr>
            <a:spLocks noGrp="1"/>
          </p:cNvSpPr>
          <p:nvPr>
            <p:ph idx="1"/>
          </p:nvPr>
        </p:nvSpPr>
        <p:spPr>
          <a:xfrm>
            <a:off x="1666959" y="1650775"/>
            <a:ext cx="10070733" cy="3884177"/>
          </a:xfrm>
        </p:spPr>
        <p:txBody>
          <a:bodyPr>
            <a:normAutofit/>
          </a:bodyPr>
          <a:lstStyle/>
          <a:p>
            <a:pPr marL="0" indent="0" algn="ctr">
              <a:buNone/>
            </a:pPr>
            <a:r>
              <a:rPr lang="en-US" dirty="0"/>
              <a:t>Identify compromised computer sources using the handout “Physical Access Questionnaire”.</a:t>
            </a:r>
          </a:p>
          <a:p>
            <a:pPr marL="0" indent="0">
              <a:buNone/>
            </a:pPr>
            <a:r>
              <a:rPr lang="en-US" dirty="0"/>
              <a:t>A.  Time Period of Access</a:t>
            </a:r>
          </a:p>
          <a:p>
            <a:pPr marL="0" indent="0">
              <a:buNone/>
            </a:pPr>
            <a:r>
              <a:rPr lang="en-US" dirty="0"/>
              <a:t>Determine the time period during which the other party or parties had access to your client’s accounts and/or devices. </a:t>
            </a:r>
          </a:p>
          <a:p>
            <a:pPr marL="0" indent="0">
              <a:buNone/>
            </a:pPr>
            <a:r>
              <a:rPr lang="en-US" dirty="0"/>
              <a:t>B.  Potentially Compromised Accounts and Devices</a:t>
            </a:r>
          </a:p>
          <a:p>
            <a:pPr marL="0" indent="0">
              <a:buNone/>
            </a:pPr>
            <a:r>
              <a:rPr lang="en-US" dirty="0"/>
              <a:t>Help your client determine which accounts and devices he or she had during the time period the “unfriendly” party also had physical access.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740315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866900" y="228600"/>
            <a:ext cx="8458200" cy="77481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2800" b="1" dirty="0"/>
              <a:t>Three Communication Privacy Preservation Measures</a:t>
            </a:r>
            <a:endParaRPr sz="2800" b="1" dirty="0"/>
          </a:p>
        </p:txBody>
      </p:sp>
      <p:sp>
        <p:nvSpPr>
          <p:cNvPr id="17411" name="Content Placeholder 2"/>
          <p:cNvSpPr>
            <a:spLocks noGrp="1"/>
          </p:cNvSpPr>
          <p:nvPr>
            <p:ph idx="1"/>
          </p:nvPr>
        </p:nvSpPr>
        <p:spPr>
          <a:xfrm>
            <a:off x="2057400" y="1341438"/>
            <a:ext cx="7924800" cy="4678363"/>
          </a:xfr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0" indent="0">
              <a:spcBef>
                <a:spcPts val="1200"/>
              </a:spcBef>
              <a:spcAft>
                <a:spcPts val="600"/>
              </a:spcAft>
              <a:buClr>
                <a:schemeClr val="accent3">
                  <a:lumMod val="75000"/>
                </a:schemeClr>
              </a:buClr>
              <a:buNone/>
            </a:pPr>
            <a:r>
              <a:rPr lang="en-US" dirty="0">
                <a:latin typeface="+mj-lt"/>
              </a:rPr>
              <a:t>To cure potentially compromised accounts and/or devices:</a:t>
            </a:r>
          </a:p>
          <a:p>
            <a:pPr>
              <a:spcBef>
                <a:spcPts val="1200"/>
              </a:spcBef>
              <a:spcAft>
                <a:spcPts val="600"/>
              </a:spcAft>
              <a:buClr>
                <a:schemeClr val="accent3">
                  <a:lumMod val="75000"/>
                </a:schemeClr>
              </a:buClr>
            </a:pPr>
            <a:r>
              <a:rPr lang="en-US" b="1" dirty="0">
                <a:latin typeface="+mj-lt"/>
              </a:rPr>
              <a:t>Preserve Attorney Client Email Privacy</a:t>
            </a:r>
          </a:p>
          <a:p>
            <a:pPr marL="0" indent="0">
              <a:spcBef>
                <a:spcPts val="1200"/>
              </a:spcBef>
              <a:spcAft>
                <a:spcPts val="600"/>
              </a:spcAft>
              <a:buClr>
                <a:schemeClr val="accent3">
                  <a:lumMod val="75000"/>
                </a:schemeClr>
              </a:buClr>
              <a:buNone/>
            </a:pPr>
            <a:r>
              <a:rPr lang="en-US" dirty="0">
                <a:latin typeface="+mj-lt"/>
              </a:rPr>
              <a:t>From a computer or phone that the opponents have never had physical access to, create a new email account for use with attorney-client communication</a:t>
            </a:r>
          </a:p>
          <a:p>
            <a:pPr>
              <a:spcBef>
                <a:spcPts val="1200"/>
              </a:spcBef>
              <a:spcAft>
                <a:spcPts val="600"/>
              </a:spcAft>
              <a:buClr>
                <a:schemeClr val="accent3">
                  <a:lumMod val="75000"/>
                </a:schemeClr>
              </a:buClr>
            </a:pPr>
            <a:r>
              <a:rPr lang="en-US" b="1" dirty="0">
                <a:latin typeface="+mj-lt"/>
              </a:rPr>
              <a:t>Clean Smartphones of Infection</a:t>
            </a:r>
          </a:p>
          <a:p>
            <a:pPr marL="0" indent="0">
              <a:spcBef>
                <a:spcPts val="1200"/>
              </a:spcBef>
              <a:spcAft>
                <a:spcPts val="600"/>
              </a:spcAft>
              <a:buClr>
                <a:schemeClr val="accent3">
                  <a:lumMod val="75000"/>
                </a:schemeClr>
              </a:buClr>
              <a:buNone/>
            </a:pPr>
            <a:r>
              <a:rPr lang="en-US" dirty="0">
                <a:latin typeface="+mj-lt"/>
              </a:rPr>
              <a:t>Once appropriately preserved, performing a “factory reset” on iPhones and Android phones will remove all spyware.</a:t>
            </a:r>
          </a:p>
          <a:p>
            <a:pPr marL="0" indent="0">
              <a:spcBef>
                <a:spcPts val="1200"/>
              </a:spcBef>
              <a:spcAft>
                <a:spcPts val="600"/>
              </a:spcAft>
              <a:buClr>
                <a:schemeClr val="accent3">
                  <a:lumMod val="75000"/>
                </a:schemeClr>
              </a:buClr>
              <a:buNone/>
            </a:pPr>
            <a:r>
              <a:rPr lang="en-US" dirty="0">
                <a:latin typeface="+mj-lt"/>
              </a:rPr>
              <a:t>Assume that one’s laptops and desktops contain key logging software and thus are unsafe for privileged communication.</a:t>
            </a:r>
          </a:p>
          <a:p>
            <a:pPr lvl="1"/>
            <a:endParaRPr lang="en-US" dirty="0">
              <a:latin typeface="+mj-lt"/>
            </a:endParaRPr>
          </a:p>
          <a:p>
            <a:pPr lvl="2"/>
            <a:endParaRPr lang="en-US" dirty="0">
              <a:latin typeface="+mj-lt"/>
            </a:endParaRP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26850933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866900" y="0"/>
            <a:ext cx="84582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2800" b="1" dirty="0"/>
              <a:t>Possible Scenarios For Your Own Practice</a:t>
            </a:r>
            <a:endParaRPr sz="2800" b="1" dirty="0"/>
          </a:p>
        </p:txBody>
      </p:sp>
      <p:sp>
        <p:nvSpPr>
          <p:cNvPr id="17411" name="Content Placeholder 2"/>
          <p:cNvSpPr>
            <a:spLocks noGrp="1"/>
          </p:cNvSpPr>
          <p:nvPr>
            <p:ph idx="1"/>
          </p:nvPr>
        </p:nvSpPr>
        <p:spPr>
          <a:xfrm>
            <a:off x="2057399" y="1254266"/>
            <a:ext cx="8340865" cy="4948098"/>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indent="0" algn="ctr">
              <a:spcBef>
                <a:spcPts val="1200"/>
              </a:spcBef>
              <a:spcAft>
                <a:spcPts val="600"/>
              </a:spcAft>
              <a:buClr>
                <a:schemeClr val="accent3">
                  <a:lumMod val="75000"/>
                </a:schemeClr>
              </a:buClr>
              <a:buNone/>
            </a:pPr>
            <a:r>
              <a:rPr lang="en-US" b="1" dirty="0">
                <a:latin typeface="+mj-lt"/>
              </a:rPr>
              <a:t>Shareholder Disputes, Dissolution of Partnerships and Cases Involving Family Owned Businesses</a:t>
            </a:r>
          </a:p>
          <a:p>
            <a:pPr marL="0" indent="0">
              <a:spcBef>
                <a:spcPts val="1200"/>
              </a:spcBef>
              <a:spcAft>
                <a:spcPts val="600"/>
              </a:spcAft>
              <a:buClr>
                <a:schemeClr val="accent3">
                  <a:lumMod val="75000"/>
                </a:schemeClr>
              </a:buClr>
              <a:buNone/>
            </a:pPr>
            <a:r>
              <a:rPr lang="en-US" dirty="0">
                <a:latin typeface="+mj-lt"/>
              </a:rPr>
              <a:t>Oftentimes theses cases involve an “emotional” or “personal” element and perhaps could benefit from talk therapy as much as legal counsel.  Certainly most cases involve prior physical access by now warring parties.</a:t>
            </a:r>
          </a:p>
          <a:p>
            <a:pPr marL="0" indent="0">
              <a:spcBef>
                <a:spcPts val="1200"/>
              </a:spcBef>
              <a:spcAft>
                <a:spcPts val="600"/>
              </a:spcAft>
              <a:buClr>
                <a:schemeClr val="accent3">
                  <a:lumMod val="75000"/>
                </a:schemeClr>
              </a:buClr>
              <a:buNone/>
            </a:pPr>
            <a:r>
              <a:rPr lang="en-US" dirty="0">
                <a:latin typeface="+mj-lt"/>
              </a:rPr>
              <a:t>Please consider what other types of situations might benefit from a “Physical Access” analysis by you with your client early on so that your opponent cannot be privy to your privileged communications.</a:t>
            </a: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97692049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431023" y="531377"/>
            <a:ext cx="7924800" cy="3124200"/>
          </a:xfrm>
        </p:spPr>
        <p:txBody>
          <a:bodyPr/>
          <a:lstStyle/>
          <a:p>
            <a:pPr algn="ctr"/>
            <a:r>
              <a:rPr lang="en-US" sz="4000" b="1" dirty="0"/>
              <a:t>Civil Subpoena for Carrier Call and Text Message Records</a:t>
            </a:r>
            <a:endParaRPr sz="4000" b="1" dirty="0"/>
          </a:p>
        </p:txBody>
      </p:sp>
      <p:sp>
        <p:nvSpPr>
          <p:cNvPr id="10244" name="Subtitle 4"/>
          <p:cNvSpPr txBox="1">
            <a:spLocks/>
          </p:cNvSpPr>
          <p:nvPr/>
        </p:nvSpPr>
        <p:spPr bwMode="auto">
          <a:xfrm>
            <a:off x="1981200" y="3581400"/>
            <a:ext cx="4038600" cy="25146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6266869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a:xfrm>
            <a:off x="1866900" y="184770"/>
            <a:ext cx="7794990" cy="432450"/>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pPr eaLnBrk="1" hangingPunct="1"/>
            <a:r>
              <a:rPr lang="en-US" dirty="0"/>
              <a:t>Agenda</a:t>
            </a:r>
            <a:endParaRPr dirty="0"/>
          </a:p>
        </p:txBody>
      </p:sp>
      <p:sp>
        <p:nvSpPr>
          <p:cNvPr id="20483" name="Rectangle 3"/>
          <p:cNvSpPr>
            <a:spLocks noGrp="1" noChangeArrowheads="1"/>
          </p:cNvSpPr>
          <p:nvPr>
            <p:ph idx="1"/>
          </p:nvPr>
        </p:nvSpPr>
        <p:spPr>
          <a:xfrm>
            <a:off x="2300729" y="1020959"/>
            <a:ext cx="9369156" cy="4449763"/>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a:lnSpc>
                <a:spcPct val="107000"/>
              </a:lnSpc>
              <a:spcBef>
                <a:spcPts val="0"/>
              </a:spcBef>
              <a:spcAft>
                <a:spcPts val="800"/>
              </a:spcAft>
            </a:pPr>
            <a:r>
              <a:rPr lang="en-US" sz="1600" b="1" dirty="0">
                <a:ea typeface="Calibri" panose="020F0502020204030204" pitchFamily="34" charset="0"/>
                <a:cs typeface="Times New Roman" panose="02020603050405020304" pitchFamily="18" charset="0"/>
              </a:rPr>
              <a:t>Defining When One Should Reasonably Panic</a:t>
            </a:r>
          </a:p>
          <a:p>
            <a:pPr marL="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Reasonable Triage Steps to Take in Order to Identify if  There is Only Smoke or an Actual Fire</a:t>
            </a:r>
          </a:p>
          <a:p>
            <a:pPr marL="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The Importance of Defining “Win” Upfront and the Avoidance of Mission Creep</a:t>
            </a:r>
          </a:p>
          <a:p>
            <a:pPr marL="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Definition and Identification of trade secrets</a:t>
            </a:r>
          </a:p>
          <a:p>
            <a:pPr marL="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Improper Misappropriation as Defined By 18 U.S.C. § 1839(5) (A) and (6)(B)</a:t>
            </a:r>
          </a:p>
          <a:p>
            <a:pPr marL="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Restrictive Covenants and Departing Employees</a:t>
            </a:r>
          </a:p>
          <a:p>
            <a:pPr marL="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Evidence Mapping and Preservation</a:t>
            </a:r>
          </a:p>
          <a:p>
            <a:pPr marL="0" marR="0">
              <a:lnSpc>
                <a:spcPct val="107000"/>
              </a:lnSpc>
              <a:spcBef>
                <a:spcPts val="0"/>
              </a:spcBef>
              <a:spcAft>
                <a:spcPts val="800"/>
              </a:spcAft>
            </a:pPr>
            <a:r>
              <a:rPr lang="en-US" sz="1600" b="1" dirty="0">
                <a:latin typeface="Calibri" panose="020F0502020204030204" pitchFamily="34" charset="0"/>
                <a:cs typeface="Times New Roman" panose="02020603050405020304" pitchFamily="18" charset="0"/>
              </a:rPr>
              <a:t>Reasonable Forensic Analysis Steps</a:t>
            </a:r>
          </a:p>
          <a:p>
            <a:pPr marL="0" marR="0">
              <a:lnSpc>
                <a:spcPct val="107000"/>
              </a:lnSpc>
              <a:spcBef>
                <a:spcPts val="0"/>
              </a:spcBef>
              <a:spcAft>
                <a:spcPts val="800"/>
              </a:spcAft>
            </a:pPr>
            <a:r>
              <a:rPr lang="en-US" sz="1600" b="1" dirty="0">
                <a:latin typeface="Calibri" panose="020F0502020204030204" pitchFamily="34" charset="0"/>
                <a:cs typeface="Times New Roman" panose="02020603050405020304" pitchFamily="18" charset="0"/>
              </a:rPr>
              <a:t>Special Considerations Regarding Smartphone Based Evidence</a:t>
            </a:r>
          </a:p>
          <a:p>
            <a:pPr marL="0" marR="0">
              <a:lnSpc>
                <a:spcPct val="107000"/>
              </a:lnSpc>
              <a:spcBef>
                <a:spcPts val="0"/>
              </a:spcBef>
              <a:spcAft>
                <a:spcPts val="800"/>
              </a:spcAft>
            </a:pPr>
            <a:r>
              <a:rPr lang="en-US" sz="1600" b="1" dirty="0"/>
              <a:t>Agreed Orders To Address Privacy Concerns</a:t>
            </a:r>
            <a:endParaRPr lang="en-US" sz="1600" b="1" dirty="0">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t>Reasonable Attorney-Client Communication Security Measures</a:t>
            </a:r>
          </a:p>
          <a:p>
            <a:pPr marL="0" marR="0">
              <a:lnSpc>
                <a:spcPct val="107000"/>
              </a:lnSpc>
              <a:spcBef>
                <a:spcPts val="0"/>
              </a:spcBef>
              <a:spcAft>
                <a:spcPts val="800"/>
              </a:spcAft>
            </a:pPr>
            <a:r>
              <a:rPr lang="en-US" sz="1600" b="1" dirty="0"/>
              <a:t>Civil Subpoena for Carrier Call and Text Message Records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3970839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866899" y="0"/>
            <a:ext cx="9453709"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US" sz="2800" b="1" dirty="0"/>
              <a:t>Subpoena to Acquire Key Information About Respondent</a:t>
            </a:r>
            <a:endParaRPr sz="2800" b="1" dirty="0"/>
          </a:p>
        </p:txBody>
      </p:sp>
      <p:sp>
        <p:nvSpPr>
          <p:cNvPr id="17411" name="Content Placeholder 2"/>
          <p:cNvSpPr>
            <a:spLocks noGrp="1"/>
          </p:cNvSpPr>
          <p:nvPr>
            <p:ph idx="1"/>
          </p:nvPr>
        </p:nvSpPr>
        <p:spPr>
          <a:xfrm>
            <a:off x="2163986" y="1235095"/>
            <a:ext cx="8340865" cy="4948098"/>
          </a:xfr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p>
            <a:pPr marL="0" indent="0">
              <a:lnSpc>
                <a:spcPct val="110000"/>
              </a:lnSpc>
              <a:spcBef>
                <a:spcPts val="0"/>
              </a:spcBef>
              <a:spcAft>
                <a:spcPts val="0"/>
              </a:spcAft>
              <a:buClr>
                <a:schemeClr val="accent3">
                  <a:lumMod val="75000"/>
                </a:schemeClr>
              </a:buClr>
              <a:buNone/>
            </a:pPr>
            <a:r>
              <a:rPr lang="en-US" sz="2800" b="1" dirty="0">
                <a:latin typeface="+mj-lt"/>
              </a:rPr>
              <a:t>Once a caller’s phone number and carrier are identified, a civil subpoena form and related “Generic Record Request Description” sheet, once responded to, will provide to the requesting attorney:</a:t>
            </a:r>
          </a:p>
          <a:p>
            <a:pPr marL="0" indent="0">
              <a:lnSpc>
                <a:spcPct val="110000"/>
              </a:lnSpc>
              <a:spcBef>
                <a:spcPts val="0"/>
              </a:spcBef>
              <a:spcAft>
                <a:spcPts val="0"/>
              </a:spcAft>
              <a:buClr>
                <a:schemeClr val="accent3">
                  <a:lumMod val="75000"/>
                </a:schemeClr>
              </a:buClr>
              <a:buNone/>
            </a:pPr>
            <a:endParaRPr lang="en-US" sz="2800" b="1" dirty="0">
              <a:latin typeface="+mj-lt"/>
            </a:endParaRPr>
          </a:p>
          <a:p>
            <a:pPr marL="0" indent="0">
              <a:lnSpc>
                <a:spcPct val="110000"/>
              </a:lnSpc>
              <a:spcBef>
                <a:spcPts val="0"/>
              </a:spcBef>
              <a:spcAft>
                <a:spcPts val="0"/>
              </a:spcAft>
              <a:buClr>
                <a:schemeClr val="accent3">
                  <a:lumMod val="75000"/>
                </a:schemeClr>
              </a:buClr>
              <a:buNone/>
            </a:pPr>
            <a:r>
              <a:rPr lang="en-US" b="1" dirty="0">
                <a:latin typeface="+mj-lt"/>
              </a:rPr>
              <a:t>•	Any and all records of incoming and outgoing phone calls and text messages, including the IMEI, ESN, MEID and the IMSI numbers of all calls and text messages made and received, the contents of text messages, and call durations for the telephone numbers ###-###-#### and ###-###-#### from (DATE RANGE START) to the (DATE RANGE END).</a:t>
            </a:r>
          </a:p>
          <a:p>
            <a:pPr marL="0" indent="0">
              <a:lnSpc>
                <a:spcPct val="110000"/>
              </a:lnSpc>
              <a:spcBef>
                <a:spcPts val="0"/>
              </a:spcBef>
              <a:spcAft>
                <a:spcPts val="0"/>
              </a:spcAft>
              <a:buClr>
                <a:schemeClr val="accent3">
                  <a:lumMod val="75000"/>
                </a:schemeClr>
              </a:buClr>
              <a:buNone/>
            </a:pPr>
            <a:endParaRPr lang="en-US" b="1" dirty="0">
              <a:latin typeface="+mj-lt"/>
            </a:endParaRPr>
          </a:p>
          <a:p>
            <a:pPr marL="0" indent="0">
              <a:lnSpc>
                <a:spcPct val="110000"/>
              </a:lnSpc>
              <a:spcBef>
                <a:spcPts val="0"/>
              </a:spcBef>
              <a:spcAft>
                <a:spcPts val="0"/>
              </a:spcAft>
              <a:buClr>
                <a:schemeClr val="accent3">
                  <a:lumMod val="75000"/>
                </a:schemeClr>
              </a:buClr>
              <a:buNone/>
            </a:pPr>
            <a:r>
              <a:rPr lang="en-US" b="1" dirty="0">
                <a:latin typeface="+mj-lt"/>
              </a:rPr>
              <a:t>•	Any and all records of any member accounts held fully or in part under the name RESPONDENT NAME or connected to the phone numbers ###-###-#### and/or ###-###-####, including but not limited to the purchase of new SIM cards, transferring of any numbers associated with the account to new devices, and/or attempts to remove numbers from the account from (DATE RANGE START) to the (DATE RANGE END).</a:t>
            </a:r>
          </a:p>
          <a:p>
            <a:pPr marL="0" indent="0">
              <a:lnSpc>
                <a:spcPct val="110000"/>
              </a:lnSpc>
              <a:spcBef>
                <a:spcPts val="0"/>
              </a:spcBef>
              <a:spcAft>
                <a:spcPts val="0"/>
              </a:spcAft>
              <a:buClr>
                <a:schemeClr val="accent3">
                  <a:lumMod val="75000"/>
                </a:schemeClr>
              </a:buClr>
              <a:buNone/>
            </a:pPr>
            <a:endParaRPr lang="en-US" b="1" dirty="0">
              <a:latin typeface="+mj-lt"/>
            </a:endParaRP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7282384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866900" y="0"/>
            <a:ext cx="84582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2800" b="1" dirty="0"/>
              <a:t>Cell Phones Have Multiple Types of Unique Identifying Serial Numbers to Request and Be Aware Of</a:t>
            </a:r>
            <a:endParaRPr sz="2800" b="1" dirty="0"/>
          </a:p>
        </p:txBody>
      </p:sp>
      <p:sp>
        <p:nvSpPr>
          <p:cNvPr id="17411" name="Content Placeholder 2"/>
          <p:cNvSpPr>
            <a:spLocks noGrp="1"/>
          </p:cNvSpPr>
          <p:nvPr>
            <p:ph idx="1"/>
          </p:nvPr>
        </p:nvSpPr>
        <p:spPr>
          <a:xfrm>
            <a:off x="2180815" y="1299145"/>
            <a:ext cx="8340865" cy="4948098"/>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indent="0">
              <a:spcBef>
                <a:spcPts val="1200"/>
              </a:spcBef>
              <a:buClr>
                <a:schemeClr val="accent3">
                  <a:lumMod val="75000"/>
                </a:schemeClr>
              </a:buClr>
              <a:buNone/>
            </a:pPr>
            <a:r>
              <a:rPr lang="en-US" sz="2800" b="1" dirty="0">
                <a:latin typeface="+mj-lt"/>
              </a:rPr>
              <a:t>IMEI Numbers:  “International Mobile Equipment Identity” number which is a unique-to-individual-GSM network phones 15 digit number.</a:t>
            </a:r>
          </a:p>
          <a:p>
            <a:pPr marL="0" indent="0">
              <a:spcBef>
                <a:spcPts val="1200"/>
              </a:spcBef>
              <a:buClr>
                <a:schemeClr val="accent3">
                  <a:lumMod val="75000"/>
                </a:schemeClr>
              </a:buClr>
              <a:buNone/>
            </a:pPr>
            <a:r>
              <a:rPr lang="en-US" sz="2800" b="1" dirty="0">
                <a:latin typeface="+mj-lt"/>
              </a:rPr>
              <a:t>MEID Numbers:  “Mobile Equipment Identifier” is 14 digits long and is unique-to-individual CDMA network phones.  </a:t>
            </a:r>
          </a:p>
          <a:p>
            <a:pPr marL="0" indent="0">
              <a:spcBef>
                <a:spcPts val="1200"/>
              </a:spcBef>
              <a:buClr>
                <a:schemeClr val="accent3">
                  <a:lumMod val="75000"/>
                </a:schemeClr>
              </a:buClr>
              <a:buNone/>
            </a:pPr>
            <a:r>
              <a:rPr lang="en-US" sz="2800" b="1" dirty="0">
                <a:latin typeface="+mj-lt"/>
              </a:rPr>
              <a:t> ESN Numbers:  “Electronic Serial Number” are unique numbers, which are slowly being phased out in favor of MEID numbers for CDMA network phones.</a:t>
            </a:r>
          </a:p>
          <a:p>
            <a:pPr marL="0" indent="0">
              <a:spcBef>
                <a:spcPts val="1200"/>
              </a:spcBef>
              <a:buClr>
                <a:schemeClr val="accent3">
                  <a:lumMod val="75000"/>
                </a:schemeClr>
              </a:buClr>
              <a:buNone/>
            </a:pPr>
            <a:endParaRPr lang="en-US" b="1" dirty="0">
              <a:latin typeface="+mj-lt"/>
            </a:endParaRP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59355283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866900" y="0"/>
            <a:ext cx="84582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2800" b="1" dirty="0"/>
              <a:t>Cell Phones Have Multiple Types of Unique Identifying Serial Numbers to Request and Be Aware Of -</a:t>
            </a:r>
            <a:r>
              <a:rPr lang="en-US" sz="2800" b="1" dirty="0" err="1"/>
              <a:t>Cont</a:t>
            </a:r>
            <a:endParaRPr sz="2800" b="1" dirty="0"/>
          </a:p>
        </p:txBody>
      </p:sp>
      <p:sp>
        <p:nvSpPr>
          <p:cNvPr id="17411" name="Content Placeholder 2"/>
          <p:cNvSpPr>
            <a:spLocks noGrp="1"/>
          </p:cNvSpPr>
          <p:nvPr>
            <p:ph idx="1"/>
          </p:nvPr>
        </p:nvSpPr>
        <p:spPr>
          <a:xfrm>
            <a:off x="2180815" y="1299145"/>
            <a:ext cx="8340865" cy="4948098"/>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indent="0">
              <a:spcBef>
                <a:spcPts val="1200"/>
              </a:spcBef>
              <a:buClr>
                <a:schemeClr val="accent3">
                  <a:lumMod val="75000"/>
                </a:schemeClr>
              </a:buClr>
              <a:buNone/>
            </a:pPr>
            <a:r>
              <a:rPr lang="en-US" sz="2800" b="1" dirty="0"/>
              <a:t>MSISDN: “</a:t>
            </a:r>
            <a:r>
              <a:rPr lang="en-US" sz="2800" b="1" dirty="0">
                <a:latin typeface="+mj-lt"/>
              </a:rPr>
              <a:t>Mobile Station International Subscriber Directory Number”, is a unique number used to identify a mobile phone number internationally. </a:t>
            </a:r>
          </a:p>
          <a:p>
            <a:pPr marL="0" indent="0">
              <a:spcBef>
                <a:spcPts val="1200"/>
              </a:spcBef>
              <a:buClr>
                <a:schemeClr val="accent3">
                  <a:lumMod val="75000"/>
                </a:schemeClr>
              </a:buClr>
              <a:buNone/>
            </a:pPr>
            <a:r>
              <a:rPr lang="en-US" sz="2800" b="1" dirty="0">
                <a:latin typeface="+mj-lt"/>
              </a:rPr>
              <a:t>IMSI:  “International Mobile Subscriber Identity” is a unique number assigned to SIM cards.</a:t>
            </a:r>
          </a:p>
          <a:p>
            <a:pPr marL="0" indent="0">
              <a:spcBef>
                <a:spcPts val="1200"/>
              </a:spcBef>
              <a:buClr>
                <a:schemeClr val="accent3">
                  <a:lumMod val="75000"/>
                </a:schemeClr>
              </a:buClr>
              <a:buNone/>
            </a:pPr>
            <a:r>
              <a:rPr lang="en-US" sz="2800" b="1" dirty="0">
                <a:latin typeface="+mj-lt"/>
              </a:rPr>
              <a:t>ICCID: “Integrated Circuit Card Identifier” is unique number assigned to SIM cards and used to identify SIM cards internationally.</a:t>
            </a:r>
          </a:p>
          <a:p>
            <a:pPr marL="0" indent="0">
              <a:spcBef>
                <a:spcPts val="1200"/>
              </a:spcBef>
              <a:buClr>
                <a:schemeClr val="accent3">
                  <a:lumMod val="75000"/>
                </a:schemeClr>
              </a:buClr>
              <a:buNone/>
            </a:pPr>
            <a:endParaRPr lang="en-US" b="1" dirty="0">
              <a:latin typeface="+mj-lt"/>
            </a:endParaRP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56014674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866900" y="0"/>
            <a:ext cx="8458200" cy="10668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ctr" eaLnBrk="1" hangingPunct="1"/>
            <a:r>
              <a:rPr lang="en-US" sz="2800" b="1" dirty="0"/>
              <a:t>A War Story Involving IMEI and IMSI Numbers</a:t>
            </a:r>
            <a:endParaRPr sz="2800" b="1" dirty="0"/>
          </a:p>
        </p:txBody>
      </p:sp>
      <p:sp>
        <p:nvSpPr>
          <p:cNvPr id="17411" name="Content Placeholder 2"/>
          <p:cNvSpPr>
            <a:spLocks noGrp="1"/>
          </p:cNvSpPr>
          <p:nvPr>
            <p:ph idx="1"/>
          </p:nvPr>
        </p:nvSpPr>
        <p:spPr>
          <a:xfrm>
            <a:off x="2180815" y="1299145"/>
            <a:ext cx="8340865" cy="4948098"/>
          </a:xfrm>
          <a:noFill/>
          <a:ln w="9525">
            <a:noFill/>
            <a:miter lim="800000"/>
            <a:headEnd/>
            <a:tailEnd/>
          </a:ln>
        </p:spPr>
        <p:txBody>
          <a:bodyPr vert="horz" wrap="square" lIns="91440" tIns="45720" rIns="91440" bIns="45720" numCol="1" rtlCol="0" anchor="t" anchorCtr="0" compatLnSpc="1">
            <a:prstTxWarp prst="textNoShape">
              <a:avLst/>
            </a:prstTxWarp>
            <a:normAutofit fontScale="55000" lnSpcReduction="20000"/>
          </a:bodyPr>
          <a:lstStyle/>
          <a:p>
            <a:pPr marL="0" indent="0">
              <a:spcBef>
                <a:spcPts val="1200"/>
              </a:spcBef>
              <a:buClr>
                <a:schemeClr val="accent3">
                  <a:lumMod val="75000"/>
                </a:schemeClr>
              </a:buClr>
              <a:buNone/>
            </a:pPr>
            <a:r>
              <a:rPr lang="en-US" sz="3600" b="1" dirty="0">
                <a:latin typeface="+mj-lt"/>
              </a:rPr>
              <a:t>3</a:t>
            </a:r>
            <a:r>
              <a:rPr lang="en-US" sz="3600" b="1" baseline="30000" dirty="0">
                <a:latin typeface="+mj-lt"/>
              </a:rPr>
              <a:t>rd</a:t>
            </a:r>
            <a:r>
              <a:rPr lang="en-US" sz="3600" b="1" dirty="0">
                <a:latin typeface="+mj-lt"/>
              </a:rPr>
              <a:t> party in a Domestic Violence case received text messages stating “Let’s kill John Jones” and appearing to have been sent by Tom Smith, but Tom Smith did not send the threatening text messages.  </a:t>
            </a:r>
          </a:p>
          <a:p>
            <a:pPr marL="0" indent="0">
              <a:spcBef>
                <a:spcPts val="1200"/>
              </a:spcBef>
              <a:buClr>
                <a:schemeClr val="accent3">
                  <a:lumMod val="75000"/>
                </a:schemeClr>
              </a:buClr>
              <a:buNone/>
            </a:pPr>
            <a:r>
              <a:rPr lang="en-US" sz="3600" b="1" dirty="0">
                <a:latin typeface="+mj-lt"/>
              </a:rPr>
              <a:t>Tom Smith had recently ended a relationship with Frank Williams.  However, Frank Williams still had ownership of Tom Smith’s old phone number.  A subpoena to Frank William’s carrier revealed that Frank Williams’ was placing calls and texts on the same day from one single phone but using two different SIM cards.  The subpoena response allowed us to connect the unique IMEI number of Frank’s single phone to the two different SIM cards and their related unique IMSI numbers.</a:t>
            </a:r>
          </a:p>
          <a:p>
            <a:pPr marL="0" indent="0">
              <a:spcBef>
                <a:spcPts val="1200"/>
              </a:spcBef>
              <a:buClr>
                <a:schemeClr val="accent3">
                  <a:lumMod val="75000"/>
                </a:schemeClr>
              </a:buClr>
              <a:buNone/>
            </a:pPr>
            <a:r>
              <a:rPr lang="en-US" sz="3600" b="1" dirty="0">
                <a:latin typeface="+mj-lt"/>
              </a:rPr>
              <a:t>Attorney was able to deduce that Frank Williams was in possession of a sim card to which he had ported Tom Smith’s phone number, and was using that phone number to make calls and the threatening text messages from Frank Williams’ phone.  The 3</a:t>
            </a:r>
            <a:r>
              <a:rPr lang="en-US" sz="3600" b="1" baseline="30000" dirty="0">
                <a:latin typeface="+mj-lt"/>
              </a:rPr>
              <a:t>rd</a:t>
            </a:r>
            <a:r>
              <a:rPr lang="en-US" sz="3600" b="1" dirty="0">
                <a:latin typeface="+mj-lt"/>
              </a:rPr>
              <a:t> party recipient thought the threatening text messages were coming from Tom Smith, but were in fact coming from Frank Williams’ phone using the SIM card Frank Smith ported Tom Smith’s legacy number to. </a:t>
            </a: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198937328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2133600" y="304800"/>
            <a:ext cx="7924800" cy="3124200"/>
          </a:xfrm>
        </p:spPr>
        <p:txBody>
          <a:bodyPr/>
          <a:lstStyle/>
          <a:p>
            <a:r>
              <a:rPr lang="en-US" sz="4000" dirty="0"/>
              <a:t>Conclusion</a:t>
            </a:r>
            <a:endParaRPr sz="4000" dirty="0"/>
          </a:p>
        </p:txBody>
      </p:sp>
      <p:sp>
        <p:nvSpPr>
          <p:cNvPr id="10244" name="Subtitle 4"/>
          <p:cNvSpPr txBox="1">
            <a:spLocks/>
          </p:cNvSpPr>
          <p:nvPr/>
        </p:nvSpPr>
        <p:spPr bwMode="auto">
          <a:xfrm>
            <a:off x="1981200" y="3581400"/>
            <a:ext cx="4038600" cy="25146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54090841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484311" y="685801"/>
            <a:ext cx="10018713" cy="63320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pPr eaLnBrk="1" hangingPunct="1"/>
            <a:r>
              <a:rPr lang="en-US" b="1" dirty="0">
                <a:cs typeface="+mj-cs"/>
              </a:rPr>
              <a:t>H</a:t>
            </a:r>
            <a:r>
              <a:rPr lang="en-US" sz="3600" b="1" dirty="0">
                <a:cs typeface="+mj-cs"/>
              </a:rPr>
              <a:t>AYSTACK</a:t>
            </a:r>
            <a:r>
              <a:rPr lang="en-US" b="1" dirty="0">
                <a:cs typeface="+mj-cs"/>
              </a:rPr>
              <a:t>ID SERVICES</a:t>
            </a:r>
            <a:endParaRPr b="1" dirty="0">
              <a:cs typeface="+mj-cs"/>
            </a:endParaRPr>
          </a:p>
        </p:txBody>
      </p:sp>
      <p:sp>
        <p:nvSpPr>
          <p:cNvPr id="17411" name="Content Placeholder 2"/>
          <p:cNvSpPr>
            <a:spLocks noGrp="1"/>
          </p:cNvSpPr>
          <p:nvPr>
            <p:ph idx="1"/>
          </p:nvPr>
        </p:nvSpPr>
        <p:spPr>
          <a:xfrm>
            <a:off x="2405357" y="1569777"/>
            <a:ext cx="7924800" cy="4678363"/>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spcBef>
                <a:spcPts val="1200"/>
              </a:spcBef>
              <a:spcAft>
                <a:spcPts val="600"/>
              </a:spcAft>
              <a:buClr>
                <a:schemeClr val="accent3">
                  <a:lumMod val="75000"/>
                </a:schemeClr>
              </a:buClr>
            </a:pPr>
            <a:r>
              <a:rPr lang="en-US" sz="2800" dirty="0">
                <a:latin typeface="+mj-lt"/>
              </a:rPr>
              <a:t>Internal investigations</a:t>
            </a:r>
          </a:p>
          <a:p>
            <a:pPr>
              <a:spcBef>
                <a:spcPts val="1200"/>
              </a:spcBef>
              <a:spcAft>
                <a:spcPts val="600"/>
              </a:spcAft>
              <a:buClr>
                <a:schemeClr val="accent3">
                  <a:lumMod val="75000"/>
                </a:schemeClr>
              </a:buClr>
            </a:pPr>
            <a:r>
              <a:rPr lang="en-US" sz="2800" dirty="0">
                <a:latin typeface="+mj-lt"/>
              </a:rPr>
              <a:t>Forensic collection, analysis, reporting and testimony</a:t>
            </a:r>
          </a:p>
          <a:p>
            <a:pPr>
              <a:spcBef>
                <a:spcPts val="1200"/>
              </a:spcBef>
              <a:spcAft>
                <a:spcPts val="600"/>
              </a:spcAft>
              <a:buClr>
                <a:schemeClr val="accent3">
                  <a:lumMod val="75000"/>
                </a:schemeClr>
              </a:buClr>
            </a:pPr>
            <a:r>
              <a:rPr lang="en-US" sz="2800" dirty="0">
                <a:latin typeface="+mj-lt"/>
              </a:rPr>
              <a:t>Electronic discovery hosted review services</a:t>
            </a:r>
          </a:p>
          <a:p>
            <a:pPr>
              <a:spcBef>
                <a:spcPts val="1200"/>
              </a:spcBef>
              <a:spcAft>
                <a:spcPts val="600"/>
              </a:spcAft>
              <a:buClr>
                <a:schemeClr val="accent3">
                  <a:lumMod val="75000"/>
                </a:schemeClr>
              </a:buClr>
            </a:pPr>
            <a:r>
              <a:rPr lang="en-US" sz="2800" dirty="0">
                <a:latin typeface="+mj-lt"/>
              </a:rPr>
              <a:t>Managed review</a:t>
            </a:r>
          </a:p>
          <a:p>
            <a:pPr>
              <a:spcBef>
                <a:spcPts val="1200"/>
              </a:spcBef>
              <a:spcAft>
                <a:spcPts val="600"/>
              </a:spcAft>
              <a:buClr>
                <a:schemeClr val="accent3">
                  <a:lumMod val="75000"/>
                </a:schemeClr>
              </a:buClr>
            </a:pPr>
            <a:r>
              <a:rPr lang="en-US" sz="2800" dirty="0">
                <a:latin typeface="+mj-lt"/>
              </a:rPr>
              <a:t>International court reporting</a:t>
            </a:r>
          </a:p>
          <a:p>
            <a:pPr>
              <a:spcBef>
                <a:spcPts val="1200"/>
              </a:spcBef>
              <a:spcAft>
                <a:spcPts val="600"/>
              </a:spcAft>
              <a:buClr>
                <a:schemeClr val="accent3">
                  <a:lumMod val="75000"/>
                </a:schemeClr>
              </a:buClr>
            </a:pPr>
            <a:r>
              <a:rPr lang="en-US" sz="2800" dirty="0">
                <a:latin typeface="+mj-lt"/>
              </a:rPr>
              <a:t>Trial support experts</a:t>
            </a:r>
          </a:p>
        </p:txBody>
      </p:sp>
      <p:sp>
        <p:nvSpPr>
          <p:cNvPr id="1741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3"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5"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6"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7"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8"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17419"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pPr eaLnBrk="0" hangingPunct="0"/>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399637870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8001000" cy="4038600"/>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indent="0" algn="ctr">
              <a:spcBef>
                <a:spcPts val="1200"/>
              </a:spcBef>
              <a:spcAft>
                <a:spcPts val="600"/>
              </a:spcAft>
              <a:buClr>
                <a:schemeClr val="accent3">
                  <a:lumMod val="75000"/>
                </a:schemeClr>
              </a:buClr>
              <a:buNone/>
              <a:defRPr/>
            </a:pPr>
            <a:r>
              <a:rPr lang="en-US" sz="4400" b="1" dirty="0">
                <a:latin typeface="+mj-lt"/>
              </a:rPr>
              <a:t>Larry Lieb, CCPA</a:t>
            </a:r>
          </a:p>
          <a:p>
            <a:pPr marL="0" indent="0" algn="ctr">
              <a:spcBef>
                <a:spcPts val="1200"/>
              </a:spcBef>
              <a:spcAft>
                <a:spcPts val="600"/>
              </a:spcAft>
              <a:buClr>
                <a:schemeClr val="accent3">
                  <a:lumMod val="75000"/>
                </a:schemeClr>
              </a:buClr>
              <a:buNone/>
              <a:defRPr/>
            </a:pPr>
            <a:r>
              <a:rPr lang="en-US" sz="4400" dirty="0">
                <a:latin typeface="+mj-lt"/>
              </a:rPr>
              <a:t>EMAIL:  llieb@haystackid.com</a:t>
            </a:r>
          </a:p>
          <a:p>
            <a:pPr marL="0" indent="0" algn="ctr">
              <a:spcBef>
                <a:spcPts val="1200"/>
              </a:spcBef>
              <a:spcAft>
                <a:spcPts val="600"/>
              </a:spcAft>
              <a:buClr>
                <a:schemeClr val="accent3">
                  <a:lumMod val="75000"/>
                </a:schemeClr>
              </a:buClr>
              <a:buNone/>
              <a:defRPr/>
            </a:pPr>
            <a:r>
              <a:rPr lang="en-US" sz="4400" dirty="0">
                <a:latin typeface="+mj-lt"/>
              </a:rPr>
              <a:t>CELL:  312-613-4240</a:t>
            </a:r>
          </a:p>
        </p:txBody>
      </p:sp>
      <p:sp>
        <p:nvSpPr>
          <p:cNvPr id="2" name="TextBox 1"/>
          <p:cNvSpPr txBox="1"/>
          <p:nvPr/>
        </p:nvSpPr>
        <p:spPr>
          <a:xfrm>
            <a:off x="1752600" y="76200"/>
            <a:ext cx="86106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lang="en-US" sz="3200" b="1" baseline="0">
                <a:solidFill>
                  <a:srgbClr val="00578C"/>
                </a:solidFill>
                <a:latin typeface="Calibri" pitchFamily="34" charset="0"/>
                <a:ea typeface="+mj-ea"/>
                <a:cs typeface="+mj-cs"/>
              </a:defRPr>
            </a:lvl1pPr>
            <a:lvl2pPr eaLnBrk="0" hangingPunct="0">
              <a:defRPr sz="3200" b="1">
                <a:solidFill>
                  <a:srgbClr val="00578C"/>
                </a:solidFill>
                <a:latin typeface="Calibri" pitchFamily="34" charset="0"/>
              </a:defRPr>
            </a:lvl2pPr>
            <a:lvl3pPr eaLnBrk="0" hangingPunct="0">
              <a:defRPr sz="3200" b="1">
                <a:solidFill>
                  <a:srgbClr val="00578C"/>
                </a:solidFill>
                <a:latin typeface="Calibri" pitchFamily="34" charset="0"/>
              </a:defRPr>
            </a:lvl3pPr>
            <a:lvl4pPr eaLnBrk="0" hangingPunct="0">
              <a:defRPr sz="3200" b="1">
                <a:solidFill>
                  <a:srgbClr val="00578C"/>
                </a:solidFill>
                <a:latin typeface="Calibri" pitchFamily="34" charset="0"/>
              </a:defRPr>
            </a:lvl4pPr>
            <a:lvl5pPr eaLnBrk="0" hangingPunct="0">
              <a:defRPr sz="3200" b="1">
                <a:solidFill>
                  <a:srgbClr val="00578C"/>
                </a:solidFill>
                <a:latin typeface="Calibri" pitchFamily="34" charset="0"/>
              </a:defRPr>
            </a:lvl5pPr>
            <a:lvl6pPr marL="457200" fontAlgn="base">
              <a:spcBef>
                <a:spcPct val="0"/>
              </a:spcBef>
              <a:spcAft>
                <a:spcPct val="0"/>
              </a:spcAft>
              <a:defRPr sz="3200" b="1">
                <a:solidFill>
                  <a:srgbClr val="14425D"/>
                </a:solidFill>
                <a:latin typeface="Verdana" pitchFamily="34" charset="0"/>
              </a:defRPr>
            </a:lvl6pPr>
            <a:lvl7pPr marL="914400" fontAlgn="base">
              <a:spcBef>
                <a:spcPct val="0"/>
              </a:spcBef>
              <a:spcAft>
                <a:spcPct val="0"/>
              </a:spcAft>
              <a:defRPr sz="3200" b="1">
                <a:solidFill>
                  <a:srgbClr val="14425D"/>
                </a:solidFill>
                <a:latin typeface="Verdana" pitchFamily="34" charset="0"/>
              </a:defRPr>
            </a:lvl7pPr>
            <a:lvl8pPr marL="1371600" fontAlgn="base">
              <a:spcBef>
                <a:spcPct val="0"/>
              </a:spcBef>
              <a:spcAft>
                <a:spcPct val="0"/>
              </a:spcAft>
              <a:defRPr sz="3200" b="1">
                <a:solidFill>
                  <a:srgbClr val="14425D"/>
                </a:solidFill>
                <a:latin typeface="Verdana" pitchFamily="34" charset="0"/>
              </a:defRPr>
            </a:lvl8pPr>
            <a:lvl9pPr marL="1828800" fontAlgn="base">
              <a:spcBef>
                <a:spcPct val="0"/>
              </a:spcBef>
              <a:spcAft>
                <a:spcPct val="0"/>
              </a:spcAft>
              <a:defRPr sz="3200" b="1">
                <a:solidFill>
                  <a:srgbClr val="14425D"/>
                </a:solidFill>
                <a:latin typeface="Verdana" pitchFamily="34" charset="0"/>
              </a:defRPr>
            </a:lvl9pPr>
            <a:extLst/>
          </a:lstStyle>
          <a:p>
            <a:pPr algn="ctr"/>
            <a:r>
              <a:rPr lang="en-US" sz="5400" dirty="0">
                <a:solidFill>
                  <a:schemeClr val="tx1"/>
                </a:solidFill>
                <a:latin typeface="Corbel" panose="020B0503020204020204" pitchFamily="34" charset="0"/>
              </a:rPr>
              <a:t>Thank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422681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3004168" y="414717"/>
            <a:ext cx="8365673" cy="32004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marL="0" marR="0" algn="l">
              <a:spcBef>
                <a:spcPts val="0"/>
              </a:spcBef>
            </a:pPr>
            <a:r>
              <a:rPr lang="en-US" sz="4800" b="1" dirty="0">
                <a:ea typeface="Calibri" panose="020F0502020204030204" pitchFamily="34" charset="0"/>
                <a:cs typeface="Times New Roman" panose="02020603050405020304" pitchFamily="18" charset="0"/>
              </a:rPr>
              <a:t>Defining When One Should Reasonably Panic</a:t>
            </a:r>
            <a:endParaRPr lang="en-US" sz="4800" dirty="0">
              <a:ea typeface="Calibri" panose="020F0502020204030204" pitchFamily="34" charset="0"/>
              <a:cs typeface="Times New Roman" panose="02020603050405020304" pitchFamily="18" charset="0"/>
            </a:endParaRPr>
          </a:p>
        </p:txBody>
      </p:sp>
      <p:sp>
        <p:nvSpPr>
          <p:cNvPr id="10244" name="Subtitle 4"/>
          <p:cNvSpPr txBox="1">
            <a:spLocks/>
          </p:cNvSpPr>
          <p:nvPr/>
        </p:nvSpPr>
        <p:spPr bwMode="auto">
          <a:xfrm>
            <a:off x="2188505" y="7344682"/>
            <a:ext cx="5452110" cy="4302100"/>
          </a:xfrm>
          <a:prstGeom prst="rect">
            <a:avLst/>
          </a:prstGeom>
          <a:noFill/>
          <a:ln w="9525">
            <a:noFill/>
            <a:miter lim="800000"/>
            <a:headEnd/>
            <a:tailEnd/>
          </a:ln>
        </p:spPr>
        <p:txBody>
          <a:bodyPr/>
          <a:lstStyle/>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a:p>
            <a:pPr eaLnBrk="0" hangingPunct="0">
              <a:spcBef>
                <a:spcPts val="250"/>
              </a:spcBef>
              <a:buClr>
                <a:srgbClr val="0E2E5E"/>
              </a:buClr>
            </a:pPr>
            <a:endParaRPr lang="en-US" sz="2000" dirty="0">
              <a:solidFill>
                <a:srgbClr val="4D4D4D"/>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3193360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98249" y="594168"/>
            <a:ext cx="8534400" cy="609599"/>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pPr eaLnBrk="1" hangingPunct="1"/>
            <a:r>
              <a:rPr lang="en-US" sz="2800" b="1" dirty="0">
                <a:solidFill>
                  <a:schemeClr val="tx1"/>
                </a:solidFill>
                <a:latin typeface="+mn-lt"/>
              </a:rPr>
              <a:t>Triage Steps to Take </a:t>
            </a:r>
            <a:r>
              <a:rPr lang="en-US" sz="2800" b="1" dirty="0">
                <a:latin typeface="+mn-lt"/>
              </a:rPr>
              <a:t>in Order to </a:t>
            </a:r>
            <a:r>
              <a:rPr lang="en-US" sz="2800" b="1" dirty="0">
                <a:solidFill>
                  <a:schemeClr val="tx1"/>
                </a:solidFill>
                <a:latin typeface="+mn-lt"/>
              </a:rPr>
              <a:t>Identify if  Ther</a:t>
            </a:r>
            <a:r>
              <a:rPr lang="en-US" sz="2800" b="1" dirty="0">
                <a:latin typeface="+mn-lt"/>
              </a:rPr>
              <a:t>e is Only Smoke or an Actual Fire</a:t>
            </a:r>
            <a:endParaRPr lang="en-US" sz="2800" b="1" dirty="0">
              <a:solidFill>
                <a:schemeClr val="tx1"/>
              </a:solidFill>
              <a:latin typeface="+mn-lt"/>
            </a:endParaRPr>
          </a:p>
        </p:txBody>
      </p:sp>
      <p:sp>
        <p:nvSpPr>
          <p:cNvPr id="3" name="Content Placeholder 2"/>
          <p:cNvSpPr>
            <a:spLocks noGrp="1"/>
          </p:cNvSpPr>
          <p:nvPr>
            <p:ph idx="1"/>
          </p:nvPr>
        </p:nvSpPr>
        <p:spPr>
          <a:xfrm>
            <a:off x="1484310" y="1943101"/>
            <a:ext cx="10018713" cy="3848100"/>
          </a:xfrm>
        </p:spPr>
        <p:txBody>
          <a:bodyPr>
            <a:normAutofit fontScale="85000" lnSpcReduction="20000"/>
          </a:bodyPr>
          <a:lstStyle/>
          <a:p>
            <a:pPr marL="0" indent="0">
              <a:buNone/>
            </a:pPr>
            <a:r>
              <a:rPr lang="en-US" sz="2800" dirty="0"/>
              <a:t>Triage Step #1.   Identify and Preserve</a:t>
            </a:r>
          </a:p>
          <a:p>
            <a:r>
              <a:rPr lang="en-US" sz="2800" dirty="0"/>
              <a:t>Electronic evidence is extremely ephemeral in nature:  ripe fruit must be picked from the vine and properly preserved before it withers away and dies.</a:t>
            </a:r>
          </a:p>
          <a:p>
            <a:r>
              <a:rPr lang="en-US" sz="2800" dirty="0"/>
              <a:t>Document and take reasonable steps to identify and preserve, or have preserved, sources of potentially relevant evidence from which smoke signals have been identified. </a:t>
            </a:r>
          </a:p>
          <a:p>
            <a:endParaRPr lang="en-US" sz="2800" dirty="0"/>
          </a:p>
          <a:p>
            <a:pPr marL="0" indent="0" algn="ctr">
              <a:buNone/>
            </a:pPr>
            <a:r>
              <a:rPr lang="en-US" sz="2800" dirty="0"/>
              <a:t>Reasonable identification and preservation steps meeting will be </a:t>
            </a:r>
          </a:p>
          <a:p>
            <a:pPr marL="0" indent="0" algn="ctr">
              <a:buNone/>
            </a:pPr>
            <a:r>
              <a:rPr lang="en-US" sz="2800" dirty="0"/>
              <a:t>discussed later in detail in the Evidence Mapping section of the class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70722"/>
            <a:ext cx="1428750" cy="1257300"/>
          </a:xfrm>
          <a:prstGeom prst="rect">
            <a:avLst/>
          </a:prstGeom>
        </p:spPr>
      </p:pic>
    </p:spTree>
    <p:extLst>
      <p:ext uri="{BB962C8B-B14F-4D97-AF65-F5344CB8AC3E}">
        <p14:creationId xmlns:p14="http://schemas.microsoft.com/office/powerpoint/2010/main" val="26248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28800" y="304801"/>
            <a:ext cx="9792182" cy="1066799"/>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pPr eaLnBrk="1" hangingPunct="1"/>
            <a:r>
              <a:rPr lang="en-US" sz="3200" dirty="0">
                <a:solidFill>
                  <a:schemeClr val="tx1"/>
                </a:solidFill>
                <a:latin typeface="+mn-lt"/>
              </a:rPr>
              <a:t>Is My Chest Pain Due to Simple Indigestion or </a:t>
            </a:r>
            <a:br>
              <a:rPr lang="en-US" sz="3200" dirty="0">
                <a:solidFill>
                  <a:schemeClr val="tx1"/>
                </a:solidFill>
                <a:latin typeface="+mn-lt"/>
              </a:rPr>
            </a:br>
            <a:r>
              <a:rPr lang="en-US" sz="3200" dirty="0">
                <a:solidFill>
                  <a:schemeClr val="tx1"/>
                </a:solidFill>
                <a:latin typeface="+mn-lt"/>
              </a:rPr>
              <a:t>The Onset of Heart Failure?   </a:t>
            </a:r>
          </a:p>
        </p:txBody>
      </p:sp>
      <p:sp>
        <p:nvSpPr>
          <p:cNvPr id="3" name="Content Placeholder 2"/>
          <p:cNvSpPr>
            <a:spLocks noGrp="1"/>
          </p:cNvSpPr>
          <p:nvPr>
            <p:ph idx="1"/>
          </p:nvPr>
        </p:nvSpPr>
        <p:spPr>
          <a:xfrm>
            <a:off x="1484310" y="1943101"/>
            <a:ext cx="10357170" cy="3848100"/>
          </a:xfrm>
        </p:spPr>
        <p:txBody>
          <a:bodyPr>
            <a:normAutofit fontScale="70000" lnSpcReduction="20000"/>
          </a:bodyPr>
          <a:lstStyle/>
          <a:p>
            <a:pPr marL="0" indent="0">
              <a:buNone/>
            </a:pPr>
            <a:r>
              <a:rPr lang="en-US" sz="2800" b="1" dirty="0"/>
              <a:t>Triage Step #2.   </a:t>
            </a:r>
            <a:r>
              <a:rPr lang="en-US" sz="2800" dirty="0"/>
              <a:t>Engagement of </a:t>
            </a:r>
            <a:r>
              <a:rPr lang="en-US" sz="2800" u="sng" dirty="0"/>
              <a:t>Specialized Outside Counsel </a:t>
            </a:r>
            <a:r>
              <a:rPr lang="en-US" sz="2800" dirty="0"/>
              <a:t>and Computer Forensic Expert</a:t>
            </a:r>
          </a:p>
          <a:p>
            <a:r>
              <a:rPr lang="en-US" sz="2800" dirty="0"/>
              <a:t>Consider the paradigm of outside counsel as lead surgeon/head physician and 3rd party computer forensic expert as emergency room doctor.</a:t>
            </a:r>
          </a:p>
          <a:p>
            <a:r>
              <a:rPr lang="en-US" sz="2800" dirty="0"/>
              <a:t>When a patient arrives at the emergency room, standard reasonable tests are run irrespective of as well as in response to a patient’s specific complaints.    </a:t>
            </a:r>
          </a:p>
          <a:p>
            <a:r>
              <a:rPr lang="en-US" sz="2800" dirty="0"/>
              <a:t>Similarly, a competent computer forensic expert will perform standard analysis steps to identify “low hanging fruit” indicators of significant problems.</a:t>
            </a:r>
          </a:p>
          <a:p>
            <a:r>
              <a:rPr lang="en-US" sz="2800" dirty="0"/>
              <a:t>Just as a physician’s interpretation of medical tests might call for the patient to take an antacid and be released, or immediately be directed towards surgery, outside counsel’s interpretation of a computer forensic professional’s analysis results might call for a simple demand letter, or the filing of temporary injunction request. </a:t>
            </a:r>
          </a:p>
          <a:p>
            <a:pPr marL="0" indent="0">
              <a:buNone/>
            </a:pPr>
            <a:endParaRPr lang="en-US" sz="2800" dirty="0"/>
          </a:p>
          <a:p>
            <a:endParaRPr lang="en-US" sz="2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48" y="5447569"/>
            <a:ext cx="1428750" cy="1257300"/>
          </a:xfrm>
          <a:prstGeom prst="rect">
            <a:avLst/>
          </a:prstGeom>
        </p:spPr>
      </p:pic>
    </p:spTree>
    <p:extLst>
      <p:ext uri="{BB962C8B-B14F-4D97-AF65-F5344CB8AC3E}">
        <p14:creationId xmlns:p14="http://schemas.microsoft.com/office/powerpoint/2010/main" val="2481407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1410</TotalTime>
  <Words>10284</Words>
  <Application>Microsoft Office PowerPoint</Application>
  <PresentationFormat>Widescreen</PresentationFormat>
  <Paragraphs>581</Paragraphs>
  <Slides>66</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Cambria Math</vt:lpstr>
      <vt:lpstr>Corbel</vt:lpstr>
      <vt:lpstr>Garamond</vt:lpstr>
      <vt:lpstr>Times New Roman</vt:lpstr>
      <vt:lpstr>Wingdings 2</vt:lpstr>
      <vt:lpstr>Parallax</vt:lpstr>
      <vt:lpstr>PowerPoint Presentation</vt:lpstr>
      <vt:lpstr>PowerPoint Presentation</vt:lpstr>
      <vt:lpstr>HAYSTACKID.com  |  877.942.9782</vt:lpstr>
      <vt:lpstr>Class Ground Rules</vt:lpstr>
      <vt:lpstr>Larry Lieb, CCPA, FEXE, OSFCE, CBE</vt:lpstr>
      <vt:lpstr>Agenda</vt:lpstr>
      <vt:lpstr>Defining When One Should Reasonably Panic</vt:lpstr>
      <vt:lpstr>Triage Steps to Take in Order to Identify if  There is Only Smoke or an Actual Fire</vt:lpstr>
      <vt:lpstr>Is My Chest Pain Due to Simple Indigestion or  The Onset of Heart Failure?   </vt:lpstr>
      <vt:lpstr>The Importance of Defining “Win” Upfront and  the Avoidance of Mission Creep</vt:lpstr>
      <vt:lpstr>Example Definitions of “Win”</vt:lpstr>
      <vt:lpstr>A Trade Secret as Defined by  Defend Trade Secrets Act of 2016 - S.1890</vt:lpstr>
      <vt:lpstr>Improper Misappropriation as Defined By 18 U.S.C. § 1839(5) (A) and (6)(B)</vt:lpstr>
      <vt:lpstr>18 USC 1030: Fraud and related activity in connection with computers</vt:lpstr>
      <vt:lpstr>“Win” in the Form of Injunctive Relief</vt:lpstr>
      <vt:lpstr>Restrictive Covenants / Departing Employees</vt:lpstr>
      <vt:lpstr>With “Win” Defined, Now it is Time to Take Steps to Identify Custodians of Evidence Potentially Relevant to the Dispute</vt:lpstr>
      <vt:lpstr>An Ounce of Prevention</vt:lpstr>
      <vt:lpstr>Step #1: Identify Dispute-Specific Custodians of Evidence</vt:lpstr>
      <vt:lpstr>The Importance and Timing of Issuing an Upjohn Letter</vt:lpstr>
      <vt:lpstr>The Investigation Evidence Map</vt:lpstr>
      <vt:lpstr>Investigation Evidence Mapping Philosophy</vt:lpstr>
      <vt:lpstr>Critical Dates To Confirm and Track In The Map</vt:lpstr>
      <vt:lpstr>Questions to Ask Knowledgeable IT Custodians and Record in Evidence Map’s “IT QUESTIONS” Tab</vt:lpstr>
      <vt:lpstr>Individual Custodian Interviews</vt:lpstr>
      <vt:lpstr>Immediate Steps For Evidence Preservation</vt:lpstr>
      <vt:lpstr>Physical Forensic Imaging of Computers</vt:lpstr>
      <vt:lpstr>Chain of Custody Documentation </vt:lpstr>
      <vt:lpstr>Chain of Custody – “COC”</vt:lpstr>
      <vt:lpstr>Reasonable Forensic Analysis Triage </vt:lpstr>
      <vt:lpstr>Departed Employee Analysis Steps to Identify Fire</vt:lpstr>
      <vt:lpstr>Special Considerations for Treatment of Smartphones</vt:lpstr>
      <vt:lpstr>Smartphones are basically big file cabinets</vt:lpstr>
      <vt:lpstr>All Smartphones Contain 10 Basic Cabinet Drawers </vt:lpstr>
      <vt:lpstr>By Default, Some Cabinet Drawers are Locked</vt:lpstr>
      <vt:lpstr>Contents of the Locked Drawers</vt:lpstr>
      <vt:lpstr>Some Deleted Evidence Can Be Recovered  From The Unlocked Drawers</vt:lpstr>
      <vt:lpstr>Practice Point</vt:lpstr>
      <vt:lpstr>Three Locations From Which Smartphone Evidence Can Be Recovered:  The Device Itself, Mobile Backups on Personal Computers and Mobile Backups in The Cloud </vt:lpstr>
      <vt:lpstr>A Complete Backup of One’s iPhone in iTunes or Apple’s iCloud</vt:lpstr>
      <vt:lpstr>Examples of Evidence Stored in iTunes and iCloud Mobile Backups</vt:lpstr>
      <vt:lpstr>Practice Point</vt:lpstr>
      <vt:lpstr>Leveraging Location Based Evidence   </vt:lpstr>
      <vt:lpstr>Photos and Facebook Message Locations</vt:lpstr>
      <vt:lpstr>Location Based Evidence War Story</vt:lpstr>
      <vt:lpstr>Leveraging Timelines &amp; Critical Date Analysis</vt:lpstr>
      <vt:lpstr>Timelines Generated From Smartphone Evidence </vt:lpstr>
      <vt:lpstr>The Significant Threat of BYOA:  Bring Your Own Applications  </vt:lpstr>
      <vt:lpstr>The Bring Your Own Application (BYOA) Phenomenon </vt:lpstr>
      <vt:lpstr>BYOA:  Content is Primarily Stored as SQLite Database Files</vt:lpstr>
      <vt:lpstr>A Combined iPhone Mobile Backup &amp; BYOA War Story</vt:lpstr>
      <vt:lpstr>Agreed Orders To Address  Privacy Concerns</vt:lpstr>
      <vt:lpstr>Moving to the Offensive:  Elements of an Agreed Order</vt:lpstr>
      <vt:lpstr>Reasonable Attorney-Client Communication Security Measures</vt:lpstr>
      <vt:lpstr>Three Easy Ways to Spy on One Another</vt:lpstr>
      <vt:lpstr>Physical Access Questionnaire </vt:lpstr>
      <vt:lpstr>Three Communication Privacy Preservation Measures</vt:lpstr>
      <vt:lpstr>Possible Scenarios For Your Own Practice</vt:lpstr>
      <vt:lpstr>Civil Subpoena for Carrier Call and Text Message Records</vt:lpstr>
      <vt:lpstr>Subpoena to Acquire Key Information About Respondent</vt:lpstr>
      <vt:lpstr>Cell Phones Have Multiple Types of Unique Identifying Serial Numbers to Request and Be Aware Of</vt:lpstr>
      <vt:lpstr>Cell Phones Have Multiple Types of Unique Identifying Serial Numbers to Request and Be Aware Of -Cont</vt:lpstr>
      <vt:lpstr>A War Story Involving IMEI and IMSI Numbers</vt:lpstr>
      <vt:lpstr>Conclusion</vt:lpstr>
      <vt:lpstr>HAYSTACKID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Lieb</dc:creator>
  <cp:lastModifiedBy>Larry Lieb</cp:lastModifiedBy>
  <cp:revision>234</cp:revision>
  <dcterms:created xsi:type="dcterms:W3CDTF">2016-09-23T02:49:01Z</dcterms:created>
  <dcterms:modified xsi:type="dcterms:W3CDTF">2017-04-12T20:51:41Z</dcterms:modified>
</cp:coreProperties>
</file>