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7"/>
  </p:notesMasterIdLst>
  <p:sldIdLst>
    <p:sldId id="401" r:id="rId2"/>
    <p:sldId id="317" r:id="rId3"/>
    <p:sldId id="318" r:id="rId4"/>
    <p:sldId id="319" r:id="rId5"/>
    <p:sldId id="420" r:id="rId6"/>
    <p:sldId id="421" r:id="rId7"/>
    <p:sldId id="422" r:id="rId8"/>
    <p:sldId id="423" r:id="rId9"/>
    <p:sldId id="397" r:id="rId10"/>
    <p:sldId id="402" r:id="rId11"/>
    <p:sldId id="424" r:id="rId12"/>
    <p:sldId id="425" r:id="rId13"/>
    <p:sldId id="426" r:id="rId14"/>
    <p:sldId id="403" r:id="rId15"/>
    <p:sldId id="404" r:id="rId16"/>
    <p:sldId id="427" r:id="rId17"/>
    <p:sldId id="405" r:id="rId18"/>
    <p:sldId id="393" r:id="rId19"/>
    <p:sldId id="395" r:id="rId20"/>
    <p:sldId id="321" r:id="rId21"/>
    <p:sldId id="385" r:id="rId22"/>
    <p:sldId id="386" r:id="rId23"/>
    <p:sldId id="398" r:id="rId24"/>
    <p:sldId id="381" r:id="rId25"/>
    <p:sldId id="387" r:id="rId26"/>
    <p:sldId id="390" r:id="rId27"/>
    <p:sldId id="391" r:id="rId28"/>
    <p:sldId id="399" r:id="rId29"/>
    <p:sldId id="406" r:id="rId30"/>
    <p:sldId id="407" r:id="rId31"/>
    <p:sldId id="408" r:id="rId32"/>
    <p:sldId id="409" r:id="rId33"/>
    <p:sldId id="400" r:id="rId34"/>
    <p:sldId id="411" r:id="rId35"/>
    <p:sldId id="419" r:id="rId36"/>
    <p:sldId id="412" r:id="rId37"/>
    <p:sldId id="413" r:id="rId38"/>
    <p:sldId id="414" r:id="rId39"/>
    <p:sldId id="415" r:id="rId40"/>
    <p:sldId id="418" r:id="rId41"/>
    <p:sldId id="416" r:id="rId42"/>
    <p:sldId id="417" r:id="rId43"/>
    <p:sldId id="428" r:id="rId44"/>
    <p:sldId id="383" r:id="rId45"/>
    <p:sldId id="382"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C38F98-BEEF-4B28-B167-9E2616B1B571}" v="3" dt="2019-06-18T17:20:12.8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964" autoAdjust="0"/>
    <p:restoredTop sz="66366" autoAdjust="0"/>
  </p:normalViewPr>
  <p:slideViewPr>
    <p:cSldViewPr snapToGrid="0">
      <p:cViewPr varScale="1">
        <p:scale>
          <a:sx n="60" d="100"/>
          <a:sy n="60" d="100"/>
        </p:scale>
        <p:origin x="1925" y="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ence Lieb" userId="e3d3342c-a325-42d6-9f68-a403d631eff3" providerId="ADAL" clId="{E2107DBD-BE72-4F1B-A978-3F2CF26ECA83}"/>
    <pc:docChg chg="custSel modSld sldOrd">
      <pc:chgData name="Laurence Lieb" userId="e3d3342c-a325-42d6-9f68-a403d631eff3" providerId="ADAL" clId="{E2107DBD-BE72-4F1B-A978-3F2CF26ECA83}" dt="2019-06-10T21:56:11.540" v="361"/>
      <pc:docMkLst>
        <pc:docMk/>
      </pc:docMkLst>
      <pc:sldChg chg="modSp">
        <pc:chgData name="Laurence Lieb" userId="e3d3342c-a325-42d6-9f68-a403d631eff3" providerId="ADAL" clId="{E2107DBD-BE72-4F1B-A978-3F2CF26ECA83}" dt="2019-06-10T21:18:38.384" v="54" actId="6549"/>
        <pc:sldMkLst>
          <pc:docMk/>
          <pc:sldMk cId="2687536722" sldId="321"/>
        </pc:sldMkLst>
        <pc:spChg chg="mod">
          <ac:chgData name="Laurence Lieb" userId="e3d3342c-a325-42d6-9f68-a403d631eff3" providerId="ADAL" clId="{E2107DBD-BE72-4F1B-A978-3F2CF26ECA83}" dt="2019-06-10T21:18:38.384" v="54" actId="6549"/>
          <ac:spMkLst>
            <pc:docMk/>
            <pc:sldMk cId="2687536722" sldId="321"/>
            <ac:spMk id="2" creationId="{00000000-0000-0000-0000-000000000000}"/>
          </ac:spMkLst>
        </pc:spChg>
      </pc:sldChg>
      <pc:sldChg chg="modSp">
        <pc:chgData name="Laurence Lieb" userId="e3d3342c-a325-42d6-9f68-a403d631eff3" providerId="ADAL" clId="{E2107DBD-BE72-4F1B-A978-3F2CF26ECA83}" dt="2019-06-10T21:19:26.431" v="114" actId="27636"/>
        <pc:sldMkLst>
          <pc:docMk/>
          <pc:sldMk cId="3477690733" sldId="385"/>
        </pc:sldMkLst>
        <pc:spChg chg="mod">
          <ac:chgData name="Laurence Lieb" userId="e3d3342c-a325-42d6-9f68-a403d631eff3" providerId="ADAL" clId="{E2107DBD-BE72-4F1B-A978-3F2CF26ECA83}" dt="2019-06-10T21:19:26.431" v="114" actId="27636"/>
          <ac:spMkLst>
            <pc:docMk/>
            <pc:sldMk cId="3477690733" sldId="385"/>
            <ac:spMk id="2" creationId="{00000000-0000-0000-0000-000000000000}"/>
          </ac:spMkLst>
        </pc:spChg>
      </pc:sldChg>
      <pc:sldChg chg="modSp">
        <pc:chgData name="Laurence Lieb" userId="e3d3342c-a325-42d6-9f68-a403d631eff3" providerId="ADAL" clId="{E2107DBD-BE72-4F1B-A978-3F2CF26ECA83}" dt="2019-06-10T21:19:57.968" v="192" actId="27636"/>
        <pc:sldMkLst>
          <pc:docMk/>
          <pc:sldMk cId="3639653032" sldId="386"/>
        </pc:sldMkLst>
        <pc:spChg chg="mod">
          <ac:chgData name="Laurence Lieb" userId="e3d3342c-a325-42d6-9f68-a403d631eff3" providerId="ADAL" clId="{E2107DBD-BE72-4F1B-A978-3F2CF26ECA83}" dt="2019-06-10T21:19:57.968" v="192" actId="27636"/>
          <ac:spMkLst>
            <pc:docMk/>
            <pc:sldMk cId="3639653032" sldId="386"/>
            <ac:spMk id="2" creationId="{00000000-0000-0000-0000-000000000000}"/>
          </ac:spMkLst>
        </pc:spChg>
      </pc:sldChg>
      <pc:sldChg chg="modSp">
        <pc:chgData name="Laurence Lieb" userId="e3d3342c-a325-42d6-9f68-a403d631eff3" providerId="ADAL" clId="{E2107DBD-BE72-4F1B-A978-3F2CF26ECA83}" dt="2019-06-10T21:52:21.159" v="315" actId="6549"/>
        <pc:sldMkLst>
          <pc:docMk/>
          <pc:sldMk cId="19046398" sldId="399"/>
        </pc:sldMkLst>
        <pc:spChg chg="mod">
          <ac:chgData name="Laurence Lieb" userId="e3d3342c-a325-42d6-9f68-a403d631eff3" providerId="ADAL" clId="{E2107DBD-BE72-4F1B-A978-3F2CF26ECA83}" dt="2019-06-10T21:52:21.159" v="315" actId="6549"/>
          <ac:spMkLst>
            <pc:docMk/>
            <pc:sldMk cId="19046398" sldId="399"/>
            <ac:spMk id="2" creationId="{00000000-0000-0000-0000-000000000000}"/>
          </ac:spMkLst>
        </pc:spChg>
      </pc:sldChg>
      <pc:sldChg chg="modSp">
        <pc:chgData name="Laurence Lieb" userId="e3d3342c-a325-42d6-9f68-a403d631eff3" providerId="ADAL" clId="{E2107DBD-BE72-4F1B-A978-3F2CF26ECA83}" dt="2019-06-10T21:51:52.594" v="314" actId="20577"/>
        <pc:sldMkLst>
          <pc:docMk/>
          <pc:sldMk cId="2887055922" sldId="400"/>
        </pc:sldMkLst>
        <pc:spChg chg="mod">
          <ac:chgData name="Laurence Lieb" userId="e3d3342c-a325-42d6-9f68-a403d631eff3" providerId="ADAL" clId="{E2107DBD-BE72-4F1B-A978-3F2CF26ECA83}" dt="2019-06-10T21:51:52.594" v="314" actId="20577"/>
          <ac:spMkLst>
            <pc:docMk/>
            <pc:sldMk cId="2887055922" sldId="400"/>
            <ac:spMk id="2" creationId="{00000000-0000-0000-0000-000000000000}"/>
          </ac:spMkLst>
        </pc:spChg>
      </pc:sldChg>
      <pc:sldChg chg="modSp">
        <pc:chgData name="Laurence Lieb" userId="e3d3342c-a325-42d6-9f68-a403d631eff3" providerId="ADAL" clId="{E2107DBD-BE72-4F1B-A978-3F2CF26ECA83}" dt="2019-06-10T21:52:52.927" v="360" actId="27636"/>
        <pc:sldMkLst>
          <pc:docMk/>
          <pc:sldMk cId="605712496" sldId="419"/>
        </pc:sldMkLst>
        <pc:spChg chg="mod">
          <ac:chgData name="Laurence Lieb" userId="e3d3342c-a325-42d6-9f68-a403d631eff3" providerId="ADAL" clId="{E2107DBD-BE72-4F1B-A978-3F2CF26ECA83}" dt="2019-06-10T21:52:52.927" v="360" actId="27636"/>
          <ac:spMkLst>
            <pc:docMk/>
            <pc:sldMk cId="605712496" sldId="419"/>
            <ac:spMk id="2" creationId="{00000000-0000-0000-0000-000000000000}"/>
          </ac:spMkLst>
        </pc:spChg>
      </pc:sldChg>
      <pc:sldChg chg="ord">
        <pc:chgData name="Laurence Lieb" userId="e3d3342c-a325-42d6-9f68-a403d631eff3" providerId="ADAL" clId="{E2107DBD-BE72-4F1B-A978-3F2CF26ECA83}" dt="2019-06-10T21:56:11.540" v="361"/>
        <pc:sldMkLst>
          <pc:docMk/>
          <pc:sldMk cId="1275032958" sldId="428"/>
        </pc:sldMkLst>
      </pc:sldChg>
    </pc:docChg>
  </pc:docChgLst>
  <pc:docChgLst>
    <pc:chgData name="Laurence Lieb" userId="e3d3342c-a325-42d6-9f68-a403d631eff3" providerId="ADAL" clId="{37C38F98-BEEF-4B28-B167-9E2616B1B571}"/>
    <pc:docChg chg="undo custSel modSld">
      <pc:chgData name="Laurence Lieb" userId="e3d3342c-a325-42d6-9f68-a403d631eff3" providerId="ADAL" clId="{37C38F98-BEEF-4B28-B167-9E2616B1B571}" dt="2019-06-19T15:52:18.826" v="46" actId="20577"/>
      <pc:docMkLst>
        <pc:docMk/>
      </pc:docMkLst>
      <pc:sldChg chg="modSp">
        <pc:chgData name="Laurence Lieb" userId="e3d3342c-a325-42d6-9f68-a403d631eff3" providerId="ADAL" clId="{37C38F98-BEEF-4B28-B167-9E2616B1B571}" dt="2019-06-19T15:52:18.826" v="46" actId="20577"/>
        <pc:sldMkLst>
          <pc:docMk/>
          <pc:sldMk cId="3477690733" sldId="385"/>
        </pc:sldMkLst>
        <pc:spChg chg="mod">
          <ac:chgData name="Laurence Lieb" userId="e3d3342c-a325-42d6-9f68-a403d631eff3" providerId="ADAL" clId="{37C38F98-BEEF-4B28-B167-9E2616B1B571}" dt="2019-06-19T15:52:18.826" v="46" actId="20577"/>
          <ac:spMkLst>
            <pc:docMk/>
            <pc:sldMk cId="3477690733" sldId="385"/>
            <ac:spMk id="2" creationId="{00000000-0000-0000-0000-000000000000}"/>
          </ac:spMkLst>
        </pc:spChg>
      </pc:sldChg>
      <pc:sldChg chg="addSp delSp modSp">
        <pc:chgData name="Laurence Lieb" userId="e3d3342c-a325-42d6-9f68-a403d631eff3" providerId="ADAL" clId="{37C38F98-BEEF-4B28-B167-9E2616B1B571}" dt="2019-06-18T17:20:12.801" v="44" actId="931"/>
        <pc:sldMkLst>
          <pc:docMk/>
          <pc:sldMk cId="1212528493" sldId="401"/>
        </pc:sldMkLst>
        <pc:spChg chg="mod">
          <ac:chgData name="Laurence Lieb" userId="e3d3342c-a325-42d6-9f68-a403d631eff3" providerId="ADAL" clId="{37C38F98-BEEF-4B28-B167-9E2616B1B571}" dt="2019-06-10T22:25:46.591" v="36" actId="20577"/>
          <ac:spMkLst>
            <pc:docMk/>
            <pc:sldMk cId="1212528493" sldId="401"/>
            <ac:spMk id="2" creationId="{00000000-0000-0000-0000-000000000000}"/>
          </ac:spMkLst>
        </pc:spChg>
        <pc:picChg chg="add del">
          <ac:chgData name="Laurence Lieb" userId="e3d3342c-a325-42d6-9f68-a403d631eff3" providerId="ADAL" clId="{37C38F98-BEEF-4B28-B167-9E2616B1B571}" dt="2019-06-18T17:20:11.563" v="42" actId="478"/>
          <ac:picMkLst>
            <pc:docMk/>
            <pc:sldMk cId="1212528493" sldId="401"/>
            <ac:picMk id="4" creationId="{59D463CD-9FE5-4AC5-A5B1-472060B6CC0A}"/>
          </ac:picMkLst>
        </pc:picChg>
        <pc:picChg chg="add del mod">
          <ac:chgData name="Laurence Lieb" userId="e3d3342c-a325-42d6-9f68-a403d631eff3" providerId="ADAL" clId="{37C38F98-BEEF-4B28-B167-9E2616B1B571}" dt="2019-06-18T17:20:12.801" v="44" actId="931"/>
          <ac:picMkLst>
            <pc:docMk/>
            <pc:sldMk cId="1212528493" sldId="401"/>
            <ac:picMk id="5" creationId="{2221799C-2F43-4E62-BDB9-C879B33A23A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04F351-B6C8-421A-AF36-336420B5229C}" type="datetimeFigureOut">
              <a:rPr lang="en-US" smtClean="0"/>
              <a:t>6/19/2019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60A817-B229-4DB6-A4EA-F55DEA3555B2}" type="slidenum">
              <a:rPr lang="en-US" smtClean="0"/>
              <a:t>‹#›</a:t>
            </a:fld>
            <a:endParaRPr lang="en-US" dirty="0"/>
          </a:p>
        </p:txBody>
      </p:sp>
    </p:spTree>
    <p:extLst>
      <p:ext uri="{BB962C8B-B14F-4D97-AF65-F5344CB8AC3E}">
        <p14:creationId xmlns:p14="http://schemas.microsoft.com/office/powerpoint/2010/main" val="1822748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3" Type="http://schemas.openxmlformats.org/officeDocument/2006/relationships/hyperlink" Target="http://www.whitepages.com&#8217;s/" TargetMode="External"/><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60A817-B229-4DB6-A4EA-F55DEA3555B2}" type="slidenum">
              <a:rPr lang="en-US" smtClean="0"/>
              <a:t>1</a:t>
            </a:fld>
            <a:endParaRPr lang="en-US" dirty="0"/>
          </a:p>
        </p:txBody>
      </p:sp>
    </p:spTree>
    <p:extLst>
      <p:ext uri="{BB962C8B-B14F-4D97-AF65-F5344CB8AC3E}">
        <p14:creationId xmlns:p14="http://schemas.microsoft.com/office/powerpoint/2010/main" val="29465863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kern="1200" dirty="0">
                <a:solidFill>
                  <a:schemeClr val="tx1"/>
                </a:solidFill>
                <a:latin typeface="+mn-lt"/>
                <a:ea typeface="+mn-ea"/>
                <a:cs typeface="+mn-cs"/>
              </a:rPr>
              <a:t>In the following section of the class, we will address best practices for identifying and preserving ex-employee data as well as arm students with actual tools to use in support of best practice policies.</a:t>
            </a:r>
          </a:p>
        </p:txBody>
      </p:sp>
      <p:sp>
        <p:nvSpPr>
          <p:cNvPr id="4" name="Slide Number Placeholder 3"/>
          <p:cNvSpPr>
            <a:spLocks noGrp="1"/>
          </p:cNvSpPr>
          <p:nvPr>
            <p:ph type="sldNum" sz="quarter" idx="5"/>
          </p:nvPr>
        </p:nvSpPr>
        <p:spPr/>
        <p:txBody>
          <a:bodyPr/>
          <a:lstStyle/>
          <a:p>
            <a:fld id="{6660A817-B229-4DB6-A4EA-F55DEA3555B2}" type="slidenum">
              <a:rPr lang="en-US" smtClean="0"/>
              <a:t>13</a:t>
            </a:fld>
            <a:endParaRPr lang="en-US" dirty="0"/>
          </a:p>
        </p:txBody>
      </p:sp>
    </p:spTree>
    <p:extLst>
      <p:ext uri="{BB962C8B-B14F-4D97-AF65-F5344CB8AC3E}">
        <p14:creationId xmlns:p14="http://schemas.microsoft.com/office/powerpoint/2010/main" val="2343945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kern="1200" dirty="0">
                <a:solidFill>
                  <a:schemeClr val="tx1"/>
                </a:solidFill>
                <a:latin typeface="+mn-lt"/>
                <a:ea typeface="+mn-ea"/>
                <a:cs typeface="+mn-cs"/>
              </a:rPr>
              <a:t>Terminated C-Suite and “key” former employees’ workstations should be forensically imaged and the forensic images should be stored for a reasonable amount of time so that, in the event an issue arises in the future, forensic analysis of the ex-employees'’ workstations may be performed.</a:t>
            </a:r>
          </a:p>
        </p:txBody>
      </p:sp>
      <p:sp>
        <p:nvSpPr>
          <p:cNvPr id="4" name="Slide Number Placeholder 3"/>
          <p:cNvSpPr>
            <a:spLocks noGrp="1"/>
          </p:cNvSpPr>
          <p:nvPr>
            <p:ph type="sldNum" sz="quarter" idx="5"/>
          </p:nvPr>
        </p:nvSpPr>
        <p:spPr/>
        <p:txBody>
          <a:bodyPr/>
          <a:lstStyle/>
          <a:p>
            <a:fld id="{6660A817-B229-4DB6-A4EA-F55DEA3555B2}" type="slidenum">
              <a:rPr lang="en-US" smtClean="0"/>
              <a:t>14</a:t>
            </a:fld>
            <a:endParaRPr lang="en-US" dirty="0"/>
          </a:p>
        </p:txBody>
      </p:sp>
    </p:spTree>
    <p:extLst>
      <p:ext uri="{BB962C8B-B14F-4D97-AF65-F5344CB8AC3E}">
        <p14:creationId xmlns:p14="http://schemas.microsoft.com/office/powerpoint/2010/main" val="25627816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kern="1200" dirty="0">
                <a:solidFill>
                  <a:schemeClr val="tx1"/>
                </a:solidFill>
                <a:latin typeface="+mn-lt"/>
                <a:ea typeface="+mn-ea"/>
                <a:cs typeface="+mn-cs"/>
              </a:rPr>
              <a:t>The class handout “Employee Turnover Manual” provides step by step instructions on creating forensic images of former employees’ workstations.</a:t>
            </a:r>
          </a:p>
          <a:p>
            <a:pPr>
              <a:spcBef>
                <a:spcPts val="1200"/>
              </a:spcBef>
              <a:buClr>
                <a:srgbClr val="0070C0"/>
              </a:buClr>
            </a:pPr>
            <a:r>
              <a:rPr lang="en-US" sz="1200" kern="1200" dirty="0">
                <a:solidFill>
                  <a:schemeClr val="tx1"/>
                </a:solidFill>
                <a:latin typeface="+mn-lt"/>
                <a:ea typeface="+mn-ea"/>
                <a:cs typeface="+mn-cs"/>
              </a:rPr>
              <a:t>Assuming a forensic image of an ex-employee’s computer has been created, forensic analysis of that computer can be undertaken in the event future concerns arise.</a:t>
            </a:r>
          </a:p>
          <a:p>
            <a:pPr>
              <a:spcBef>
                <a:spcPts val="1200"/>
              </a:spcBef>
              <a:buClr>
                <a:srgbClr val="0070C0"/>
              </a:buClr>
            </a:pP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6660A817-B229-4DB6-A4EA-F55DEA3555B2}" type="slidenum">
              <a:rPr lang="en-US" smtClean="0"/>
              <a:t>15</a:t>
            </a:fld>
            <a:endParaRPr lang="en-US" dirty="0"/>
          </a:p>
        </p:txBody>
      </p:sp>
    </p:spTree>
    <p:extLst>
      <p:ext uri="{BB962C8B-B14F-4D97-AF65-F5344CB8AC3E}">
        <p14:creationId xmlns:p14="http://schemas.microsoft.com/office/powerpoint/2010/main" val="779940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kern="1200" dirty="0">
                <a:solidFill>
                  <a:schemeClr val="tx1"/>
                </a:solidFill>
                <a:latin typeface="+mn-lt"/>
                <a:ea typeface="+mn-ea"/>
                <a:cs typeface="+mn-cs"/>
              </a:rPr>
              <a:t>It is common to encounter significant data theft performed by C-Suite (CEO/COO/CFO) employees at least three weeks before such employees formally resign.</a:t>
            </a:r>
          </a:p>
          <a:p>
            <a:pPr>
              <a:spcBef>
                <a:spcPts val="1200"/>
              </a:spcBef>
              <a:buClr>
                <a:srgbClr val="0070C0"/>
              </a:buClr>
            </a:pPr>
            <a:r>
              <a:rPr lang="en-US" sz="1200" kern="1200" dirty="0">
                <a:solidFill>
                  <a:schemeClr val="tx1"/>
                </a:solidFill>
                <a:latin typeface="+mn-lt"/>
                <a:ea typeface="+mn-ea"/>
                <a:cs typeface="+mn-cs"/>
              </a:rPr>
              <a:t>Organizations should consider engaging independent 3</a:t>
            </a:r>
            <a:r>
              <a:rPr lang="en-US" sz="1200" kern="1200" baseline="30000" dirty="0">
                <a:solidFill>
                  <a:schemeClr val="tx1"/>
                </a:solidFill>
                <a:latin typeface="+mn-lt"/>
                <a:ea typeface="+mn-ea"/>
                <a:cs typeface="+mn-cs"/>
              </a:rPr>
              <a:t>rd</a:t>
            </a:r>
            <a:r>
              <a:rPr lang="en-US" sz="1200" kern="1200" dirty="0">
                <a:solidFill>
                  <a:schemeClr val="tx1"/>
                </a:solidFill>
                <a:latin typeface="+mn-lt"/>
                <a:ea typeface="+mn-ea"/>
                <a:cs typeface="+mn-cs"/>
              </a:rPr>
              <a:t> party shield computer forensic specialists to preserve all devices, accounts and user activity logs for C-Suite employees as well as for “sensitive” situations for which one could reasonably anticipate forensic analysis and sworn testimony.</a:t>
            </a:r>
          </a:p>
        </p:txBody>
      </p:sp>
      <p:sp>
        <p:nvSpPr>
          <p:cNvPr id="4" name="Slide Number Placeholder 3"/>
          <p:cNvSpPr>
            <a:spLocks noGrp="1"/>
          </p:cNvSpPr>
          <p:nvPr>
            <p:ph type="sldNum" sz="quarter" idx="5"/>
          </p:nvPr>
        </p:nvSpPr>
        <p:spPr/>
        <p:txBody>
          <a:bodyPr/>
          <a:lstStyle/>
          <a:p>
            <a:fld id="{6660A817-B229-4DB6-A4EA-F55DEA3555B2}" type="slidenum">
              <a:rPr lang="en-US" smtClean="0"/>
              <a:t>16</a:t>
            </a:fld>
            <a:endParaRPr lang="en-US" dirty="0"/>
          </a:p>
        </p:txBody>
      </p:sp>
    </p:spTree>
    <p:extLst>
      <p:ext uri="{BB962C8B-B14F-4D97-AF65-F5344CB8AC3E}">
        <p14:creationId xmlns:p14="http://schemas.microsoft.com/office/powerpoint/2010/main" val="1191061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following section will cover forensic analysis best practices in the event a significant issue arises related to a former employee.</a:t>
            </a:r>
          </a:p>
        </p:txBody>
      </p:sp>
      <p:sp>
        <p:nvSpPr>
          <p:cNvPr id="4" name="Slide Number Placeholder 3"/>
          <p:cNvSpPr>
            <a:spLocks noGrp="1"/>
          </p:cNvSpPr>
          <p:nvPr>
            <p:ph type="sldNum" sz="quarter" idx="5"/>
          </p:nvPr>
        </p:nvSpPr>
        <p:spPr/>
        <p:txBody>
          <a:bodyPr/>
          <a:lstStyle/>
          <a:p>
            <a:fld id="{6660A817-B229-4DB6-A4EA-F55DEA3555B2}" type="slidenum">
              <a:rPr lang="en-US" smtClean="0"/>
              <a:t>17</a:t>
            </a:fld>
            <a:endParaRPr lang="en-US" dirty="0"/>
          </a:p>
        </p:txBody>
      </p:sp>
    </p:spTree>
    <p:extLst>
      <p:ext uri="{BB962C8B-B14F-4D97-AF65-F5344CB8AC3E}">
        <p14:creationId xmlns:p14="http://schemas.microsoft.com/office/powerpoint/2010/main" val="4082723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3600" kern="1200" dirty="0">
                <a:solidFill>
                  <a:schemeClr val="tx1"/>
                </a:solidFill>
                <a:latin typeface="+mn-lt"/>
                <a:ea typeface="+mn-ea"/>
                <a:cs typeface="+mn-cs"/>
              </a:rPr>
              <a:t>One should record and track key events related to every internal investigation or dispute with parties outside of one’s organization.</a:t>
            </a:r>
          </a:p>
          <a:p>
            <a:pPr>
              <a:spcBef>
                <a:spcPts val="1200"/>
              </a:spcBef>
              <a:buClr>
                <a:srgbClr val="0070C0"/>
              </a:buClr>
            </a:pPr>
            <a:r>
              <a:rPr lang="en-US" sz="3600" kern="1200" dirty="0">
                <a:solidFill>
                  <a:schemeClr val="tx1"/>
                </a:solidFill>
                <a:latin typeface="+mn-lt"/>
                <a:ea typeface="+mn-ea"/>
                <a:cs typeface="+mn-cs"/>
              </a:rPr>
              <a:t>For example, in a theft of trade secrets matter, key events will always include:</a:t>
            </a:r>
          </a:p>
          <a:p>
            <a:pPr lvl="1">
              <a:spcBef>
                <a:spcPts val="1200"/>
              </a:spcBef>
              <a:buClr>
                <a:srgbClr val="0070C0"/>
              </a:buClr>
            </a:pPr>
            <a:r>
              <a:rPr lang="en-US" sz="3200" kern="1200" dirty="0">
                <a:solidFill>
                  <a:schemeClr val="tx1"/>
                </a:solidFill>
                <a:latin typeface="+mn-lt"/>
                <a:ea typeface="+mn-ea"/>
                <a:cs typeface="+mn-cs"/>
              </a:rPr>
              <a:t>The date a former employee formally resigned</a:t>
            </a:r>
          </a:p>
          <a:p>
            <a:pPr lvl="1">
              <a:spcBef>
                <a:spcPts val="1200"/>
              </a:spcBef>
              <a:buClr>
                <a:srgbClr val="0070C0"/>
              </a:buClr>
            </a:pPr>
            <a:r>
              <a:rPr lang="en-US" sz="3200" kern="1200" dirty="0">
                <a:solidFill>
                  <a:schemeClr val="tx1"/>
                </a:solidFill>
                <a:latin typeface="+mn-lt"/>
                <a:ea typeface="+mn-ea"/>
                <a:cs typeface="+mn-cs"/>
              </a:rPr>
              <a:t>The data a former employee turned in their company provided computer and phone</a:t>
            </a:r>
          </a:p>
          <a:p>
            <a:pPr lvl="1">
              <a:spcBef>
                <a:spcPts val="1200"/>
              </a:spcBef>
              <a:buClr>
                <a:srgbClr val="0070C0"/>
              </a:buClr>
            </a:pPr>
            <a:r>
              <a:rPr lang="en-US" sz="3200" kern="1200" dirty="0">
                <a:solidFill>
                  <a:schemeClr val="tx1"/>
                </a:solidFill>
                <a:latin typeface="+mn-lt"/>
                <a:ea typeface="+mn-ea"/>
                <a:cs typeface="+mn-cs"/>
              </a:rPr>
              <a:t>The date a former employee began work at his/her new employer.</a:t>
            </a:r>
          </a:p>
          <a:p>
            <a:pPr marL="457200" lvl="1" indent="0">
              <a:spcBef>
                <a:spcPts val="1200"/>
              </a:spcBef>
              <a:buClr>
                <a:srgbClr val="0070C0"/>
              </a:buClr>
              <a:buNone/>
            </a:pPr>
            <a:r>
              <a:rPr lang="en-US" sz="3200" kern="1200" dirty="0">
                <a:solidFill>
                  <a:schemeClr val="tx1"/>
                </a:solidFill>
                <a:latin typeface="+mn-lt"/>
                <a:ea typeface="+mn-ea"/>
                <a:cs typeface="+mn-cs"/>
              </a:rPr>
              <a:t>Based upon the Timeline of Events, activities uncovered during forensic analysis can be placed into context; was the former employee simply “doing their job” or was there no conceivable business reason for the former employee to be sending themselves trade secret documents a week after formally resigning.</a:t>
            </a:r>
            <a:endParaRPr lang="en-US" sz="3200" dirty="0"/>
          </a:p>
          <a:p>
            <a:pPr marL="0" indent="0">
              <a:spcBef>
                <a:spcPts val="1200"/>
              </a:spcBef>
              <a:buClr>
                <a:srgbClr val="0070C0"/>
              </a:buClr>
              <a:buNone/>
            </a:pPr>
            <a:endParaRPr lang="en-US" sz="3600" kern="120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6660A817-B229-4DB6-A4EA-F55DEA3555B2}" type="slidenum">
              <a:rPr lang="en-US" smtClean="0"/>
              <a:t>18</a:t>
            </a:fld>
            <a:endParaRPr lang="en-US" dirty="0"/>
          </a:p>
        </p:txBody>
      </p:sp>
    </p:spTree>
    <p:extLst>
      <p:ext uri="{BB962C8B-B14F-4D97-AF65-F5344CB8AC3E}">
        <p14:creationId xmlns:p14="http://schemas.microsoft.com/office/powerpoint/2010/main" val="1946103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kern="1200" dirty="0">
                <a:solidFill>
                  <a:schemeClr val="tx1"/>
                </a:solidFill>
                <a:latin typeface="+mn-lt"/>
                <a:ea typeface="+mn-ea"/>
                <a:cs typeface="+mn-cs"/>
              </a:rPr>
              <a:t>At the outset of a forensic analysis case, it is important to create and maintain a list of Key Word search terms.</a:t>
            </a:r>
          </a:p>
          <a:p>
            <a:pPr>
              <a:spcBef>
                <a:spcPts val="1200"/>
              </a:spcBef>
              <a:buClr>
                <a:srgbClr val="0070C0"/>
              </a:buClr>
            </a:pPr>
            <a:r>
              <a:rPr lang="en-US" sz="1200" kern="1200" dirty="0">
                <a:solidFill>
                  <a:schemeClr val="tx1"/>
                </a:solidFill>
                <a:latin typeface="+mn-lt"/>
                <a:ea typeface="+mn-ea"/>
                <a:cs typeface="+mn-cs"/>
              </a:rPr>
              <a:t>Key Word search terms can include people’s names, email addresses, cell phone numbers, company names and product names.</a:t>
            </a:r>
          </a:p>
          <a:p>
            <a:pPr>
              <a:spcBef>
                <a:spcPts val="1200"/>
              </a:spcBef>
              <a:buClr>
                <a:srgbClr val="0070C0"/>
              </a:buClr>
            </a:pPr>
            <a:r>
              <a:rPr lang="en-US" sz="1200" kern="1200" dirty="0">
                <a:solidFill>
                  <a:schemeClr val="tx1"/>
                </a:solidFill>
                <a:latin typeface="+mn-lt"/>
                <a:ea typeface="+mn-ea"/>
                <a:cs typeface="+mn-cs"/>
              </a:rPr>
              <a:t>Typically a given matter’s Key Word search terms will change and evolve in an iterative fashion as new evidence is uncovered.</a:t>
            </a:r>
          </a:p>
          <a:p>
            <a:pPr>
              <a:spcBef>
                <a:spcPts val="1200"/>
              </a:spcBef>
              <a:buClr>
                <a:srgbClr val="0070C0"/>
              </a:buClr>
            </a:pPr>
            <a:r>
              <a:rPr lang="en-US" sz="1200" kern="1200" dirty="0">
                <a:solidFill>
                  <a:schemeClr val="tx1"/>
                </a:solidFill>
                <a:latin typeface="+mn-lt"/>
                <a:ea typeface="+mn-ea"/>
                <a:cs typeface="+mn-cs"/>
              </a:rPr>
              <a:t>Forensic tools allow for multiple Key Word search terms to be run concurrently;  Key Word responsive hits can then be reviewed in a targeted and cost effective manner.</a:t>
            </a:r>
          </a:p>
          <a:p>
            <a:pPr>
              <a:spcBef>
                <a:spcPts val="1200"/>
              </a:spcBef>
              <a:buClr>
                <a:srgbClr val="0070C0"/>
              </a:buClr>
            </a:pPr>
            <a:r>
              <a:rPr lang="en-US" sz="1200" kern="1200" dirty="0">
                <a:solidFill>
                  <a:schemeClr val="tx1"/>
                </a:solidFill>
                <a:latin typeface="+mn-lt"/>
                <a:ea typeface="+mn-ea"/>
                <a:cs typeface="+mn-cs"/>
              </a:rPr>
              <a:t>Key Word search term hits will appear in computer system files as well as email and office type files</a:t>
            </a:r>
          </a:p>
          <a:p>
            <a:pPr>
              <a:spcBef>
                <a:spcPts val="1200"/>
              </a:spcBef>
              <a:buClr>
                <a:srgbClr val="0070C0"/>
              </a:buClr>
            </a:pPr>
            <a:r>
              <a:rPr lang="en-US" sz="1200" kern="1200" dirty="0">
                <a:solidFill>
                  <a:schemeClr val="tx1"/>
                </a:solidFill>
                <a:latin typeface="+mn-lt"/>
                <a:ea typeface="+mn-ea"/>
                <a:cs typeface="+mn-cs"/>
              </a:rPr>
              <a:t>Key Word hits in system files can and often do inform forensic analysis such as the instances where efforts have been made to destroy evidence.  System files are files that a computer uses to function and typically unknown to most computer users.</a:t>
            </a:r>
            <a:endParaRPr lang="en-US" sz="1200" dirty="0"/>
          </a:p>
        </p:txBody>
      </p:sp>
      <p:sp>
        <p:nvSpPr>
          <p:cNvPr id="4" name="Slide Number Placeholder 3"/>
          <p:cNvSpPr>
            <a:spLocks noGrp="1"/>
          </p:cNvSpPr>
          <p:nvPr>
            <p:ph type="sldNum" sz="quarter" idx="5"/>
          </p:nvPr>
        </p:nvSpPr>
        <p:spPr/>
        <p:txBody>
          <a:bodyPr/>
          <a:lstStyle/>
          <a:p>
            <a:fld id="{6660A817-B229-4DB6-A4EA-F55DEA3555B2}" type="slidenum">
              <a:rPr lang="en-US" smtClean="0"/>
              <a:t>19</a:t>
            </a:fld>
            <a:endParaRPr lang="en-US" dirty="0"/>
          </a:p>
        </p:txBody>
      </p:sp>
    </p:spTree>
    <p:extLst>
      <p:ext uri="{BB962C8B-B14F-4D97-AF65-F5344CB8AC3E}">
        <p14:creationId xmlns:p14="http://schemas.microsoft.com/office/powerpoint/2010/main" val="1330488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kern="1200" dirty="0">
                <a:solidFill>
                  <a:schemeClr val="tx1"/>
                </a:solidFill>
                <a:latin typeface="+mn-lt"/>
                <a:ea typeface="+mn-ea"/>
                <a:cs typeface="+mn-cs"/>
              </a:rPr>
              <a:t>Unlike television broadcasts, which if not recorded, cannot be viewed later, computers and smartphones work like digital video recorders, capturing and storing, at least temporarily, all content viewed on a computer or smartphone.</a:t>
            </a:r>
          </a:p>
          <a:p>
            <a:pPr>
              <a:spcBef>
                <a:spcPts val="1200"/>
              </a:spcBef>
              <a:buClr>
                <a:srgbClr val="0070C0"/>
              </a:buClr>
            </a:pPr>
            <a:endParaRPr lang="en-US" sz="1200" kern="1200" dirty="0">
              <a:solidFill>
                <a:schemeClr val="tx1"/>
              </a:solidFill>
              <a:latin typeface="+mn-lt"/>
              <a:ea typeface="+mn-ea"/>
              <a:cs typeface="+mn-cs"/>
            </a:endParaRPr>
          </a:p>
          <a:p>
            <a:pPr>
              <a:spcBef>
                <a:spcPts val="1200"/>
              </a:spcBef>
              <a:buClr>
                <a:srgbClr val="0070C0"/>
              </a:buClr>
            </a:pPr>
            <a:r>
              <a:rPr lang="en-US" sz="1200" kern="1200" dirty="0">
                <a:solidFill>
                  <a:schemeClr val="tx1"/>
                </a:solidFill>
                <a:latin typeface="+mn-lt"/>
                <a:ea typeface="+mn-ea"/>
                <a:cs typeface="+mn-cs"/>
              </a:rPr>
              <a:t>So when one is “surfing” the web on one’s computer or smartphone, the information is first being transmitted to one’s device, then the information is stored on one’s device, and only then is it displayed on the device screen.</a:t>
            </a:r>
          </a:p>
          <a:p>
            <a:pPr>
              <a:spcBef>
                <a:spcPts val="1200"/>
              </a:spcBef>
              <a:buClr>
                <a:srgbClr val="0070C0"/>
              </a:buClr>
            </a:pPr>
            <a:endParaRPr lang="en-US" sz="1200" kern="1200" dirty="0">
              <a:solidFill>
                <a:schemeClr val="tx1"/>
              </a:solidFill>
              <a:latin typeface="+mn-lt"/>
              <a:ea typeface="+mn-ea"/>
              <a:cs typeface="+mn-cs"/>
            </a:endParaRPr>
          </a:p>
          <a:p>
            <a:pPr>
              <a:spcBef>
                <a:spcPts val="1200"/>
              </a:spcBef>
              <a:buClr>
                <a:srgbClr val="0070C0"/>
              </a:buClr>
            </a:pPr>
            <a:r>
              <a:rPr lang="en-US" sz="1200" kern="1200" dirty="0">
                <a:solidFill>
                  <a:schemeClr val="tx1"/>
                </a:solidFill>
                <a:latin typeface="+mn-lt"/>
                <a:ea typeface="+mn-ea"/>
                <a:cs typeface="+mn-cs"/>
              </a:rPr>
              <a:t>As a result, our forensic technology is often able to recover evidence from computers and smartphones that most people are not aware is recoverable.</a:t>
            </a:r>
          </a:p>
          <a:p>
            <a:endParaRPr lang="en-US" dirty="0"/>
          </a:p>
        </p:txBody>
      </p:sp>
      <p:sp>
        <p:nvSpPr>
          <p:cNvPr id="4" name="Slide Number Placeholder 3"/>
          <p:cNvSpPr>
            <a:spLocks noGrp="1"/>
          </p:cNvSpPr>
          <p:nvPr>
            <p:ph type="sldNum" sz="quarter" idx="5"/>
          </p:nvPr>
        </p:nvSpPr>
        <p:spPr/>
        <p:txBody>
          <a:bodyPr/>
          <a:lstStyle/>
          <a:p>
            <a:fld id="{6660A817-B229-4DB6-A4EA-F55DEA3555B2}" type="slidenum">
              <a:rPr lang="en-US" smtClean="0"/>
              <a:t>21</a:t>
            </a:fld>
            <a:endParaRPr lang="en-US" dirty="0"/>
          </a:p>
        </p:txBody>
      </p:sp>
    </p:spTree>
    <p:extLst>
      <p:ext uri="{BB962C8B-B14F-4D97-AF65-F5344CB8AC3E}">
        <p14:creationId xmlns:p14="http://schemas.microsoft.com/office/powerpoint/2010/main" val="9729256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b="1" kern="1200" dirty="0">
                <a:solidFill>
                  <a:schemeClr val="tx1"/>
                </a:solidFill>
                <a:latin typeface="+mn-lt"/>
                <a:ea typeface="+mn-ea"/>
                <a:cs typeface="+mn-cs"/>
              </a:rPr>
              <a:t>Background:  </a:t>
            </a:r>
            <a:r>
              <a:rPr lang="en-US" sz="1200" kern="1200" dirty="0">
                <a:solidFill>
                  <a:schemeClr val="tx1"/>
                </a:solidFill>
                <a:latin typeface="+mn-lt"/>
                <a:ea typeface="+mn-ea"/>
                <a:cs typeface="+mn-cs"/>
              </a:rPr>
              <a:t>In a Labor and Employment matter, Tyger was engaged to perform forensic preservation and analysis of a corporate client’s former employee’s work laptop and smartphone.  The corporate client’s former employee had sued her former employer for racial discrimination and wrongful termination.</a:t>
            </a:r>
          </a:p>
          <a:p>
            <a:pPr>
              <a:spcBef>
                <a:spcPts val="1200"/>
              </a:spcBef>
              <a:buClr>
                <a:srgbClr val="0070C0"/>
              </a:buClr>
            </a:pPr>
            <a:r>
              <a:rPr lang="en-US" sz="1200" kern="1200" dirty="0">
                <a:solidFill>
                  <a:schemeClr val="tx1"/>
                </a:solidFill>
                <a:latin typeface="+mn-lt"/>
                <a:ea typeface="+mn-ea"/>
                <a:cs typeface="+mn-cs"/>
              </a:rPr>
              <a:t>A forensic image was created of the former employee’s work laptop</a:t>
            </a:r>
          </a:p>
          <a:p>
            <a:pPr>
              <a:spcBef>
                <a:spcPts val="1200"/>
              </a:spcBef>
              <a:buClr>
                <a:srgbClr val="0070C0"/>
              </a:buClr>
            </a:pPr>
            <a:r>
              <a:rPr lang="en-US" sz="1200" kern="1200" dirty="0">
                <a:solidFill>
                  <a:schemeClr val="tx1"/>
                </a:solidFill>
                <a:latin typeface="+mn-lt"/>
                <a:ea typeface="+mn-ea"/>
                <a:cs typeface="+mn-cs"/>
              </a:rPr>
              <a:t>A forensic tool called Internet Evidence Finder was able to recover Facebook wall postings the former employee had made to her own Facebook account using her former work computer within a “temporary” internet browser file.</a:t>
            </a:r>
          </a:p>
        </p:txBody>
      </p:sp>
      <p:sp>
        <p:nvSpPr>
          <p:cNvPr id="4" name="Slide Number Placeholder 3"/>
          <p:cNvSpPr>
            <a:spLocks noGrp="1"/>
          </p:cNvSpPr>
          <p:nvPr>
            <p:ph type="sldNum" sz="quarter" idx="5"/>
          </p:nvPr>
        </p:nvSpPr>
        <p:spPr/>
        <p:txBody>
          <a:bodyPr/>
          <a:lstStyle/>
          <a:p>
            <a:fld id="{6660A817-B229-4DB6-A4EA-F55DEA3555B2}" type="slidenum">
              <a:rPr lang="en-US" smtClean="0"/>
              <a:t>24</a:t>
            </a:fld>
            <a:endParaRPr lang="en-US" dirty="0"/>
          </a:p>
        </p:txBody>
      </p:sp>
    </p:spTree>
    <p:extLst>
      <p:ext uri="{BB962C8B-B14F-4D97-AF65-F5344CB8AC3E}">
        <p14:creationId xmlns:p14="http://schemas.microsoft.com/office/powerpoint/2010/main" val="12598906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kern="1200" dirty="0">
                <a:solidFill>
                  <a:schemeClr val="tx1"/>
                </a:solidFill>
                <a:latin typeface="+mn-lt"/>
                <a:ea typeface="+mn-ea"/>
                <a:cs typeface="+mn-cs"/>
              </a:rPr>
              <a:t>In a Theft of Trades Secrets case, a former employee used his company provided MacBook to access his personal Comcast email account while he was still employed.</a:t>
            </a:r>
          </a:p>
          <a:p>
            <a:pPr>
              <a:spcBef>
                <a:spcPts val="1200"/>
              </a:spcBef>
              <a:buClr>
                <a:srgbClr val="0070C0"/>
              </a:buClr>
            </a:pPr>
            <a:r>
              <a:rPr lang="en-US" sz="1200" kern="1200" dirty="0">
                <a:solidFill>
                  <a:schemeClr val="tx1"/>
                </a:solidFill>
                <a:latin typeface="+mn-lt"/>
                <a:ea typeface="+mn-ea"/>
                <a:cs typeface="+mn-cs"/>
              </a:rPr>
              <a:t>The former employee used his Comcast email account to send himself trade secrets, incorporate a competing LLC to his current employer, and conduct business with his own LLC which should have been conducted through his employer.</a:t>
            </a:r>
          </a:p>
          <a:p>
            <a:pPr>
              <a:spcBef>
                <a:spcPts val="1200"/>
              </a:spcBef>
              <a:buClr>
                <a:srgbClr val="0070C0"/>
              </a:buClr>
            </a:pPr>
            <a:r>
              <a:rPr lang="en-US" sz="1200" kern="1200" dirty="0">
                <a:solidFill>
                  <a:schemeClr val="tx1"/>
                </a:solidFill>
                <a:latin typeface="+mn-lt"/>
                <a:ea typeface="+mn-ea"/>
                <a:cs typeface="+mn-cs"/>
              </a:rPr>
              <a:t>Our forensic software was able to recover all of the former employees’ Comcast email which resulted in a judgement in our client’s favor.</a:t>
            </a:r>
          </a:p>
          <a:p>
            <a:endParaRPr lang="en-US" dirty="0"/>
          </a:p>
        </p:txBody>
      </p:sp>
      <p:sp>
        <p:nvSpPr>
          <p:cNvPr id="4" name="Slide Number Placeholder 3"/>
          <p:cNvSpPr>
            <a:spLocks noGrp="1"/>
          </p:cNvSpPr>
          <p:nvPr>
            <p:ph type="sldNum" sz="quarter" idx="5"/>
          </p:nvPr>
        </p:nvSpPr>
        <p:spPr/>
        <p:txBody>
          <a:bodyPr/>
          <a:lstStyle/>
          <a:p>
            <a:fld id="{6660A817-B229-4DB6-A4EA-F55DEA3555B2}" type="slidenum">
              <a:rPr lang="en-US" smtClean="0"/>
              <a:t>25</a:t>
            </a:fld>
            <a:endParaRPr lang="en-US" dirty="0"/>
          </a:p>
        </p:txBody>
      </p:sp>
    </p:spTree>
    <p:extLst>
      <p:ext uri="{BB962C8B-B14F-4D97-AF65-F5344CB8AC3E}">
        <p14:creationId xmlns:p14="http://schemas.microsoft.com/office/powerpoint/2010/main" val="84109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following section we will discuss historical challenges organizations face when employees leave or are terminated.</a:t>
            </a:r>
          </a:p>
        </p:txBody>
      </p:sp>
      <p:sp>
        <p:nvSpPr>
          <p:cNvPr id="4" name="Slide Number Placeholder 3"/>
          <p:cNvSpPr>
            <a:spLocks noGrp="1"/>
          </p:cNvSpPr>
          <p:nvPr>
            <p:ph type="sldNum" sz="quarter" idx="5"/>
          </p:nvPr>
        </p:nvSpPr>
        <p:spPr/>
        <p:txBody>
          <a:bodyPr/>
          <a:lstStyle/>
          <a:p>
            <a:fld id="{6660A817-B229-4DB6-A4EA-F55DEA3555B2}" type="slidenum">
              <a:rPr lang="en-US" smtClean="0"/>
              <a:t>5</a:t>
            </a:fld>
            <a:endParaRPr lang="en-US" dirty="0"/>
          </a:p>
        </p:txBody>
      </p:sp>
    </p:spTree>
    <p:extLst>
      <p:ext uri="{BB962C8B-B14F-4D97-AF65-F5344CB8AC3E}">
        <p14:creationId xmlns:p14="http://schemas.microsoft.com/office/powerpoint/2010/main" val="9669770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kern="1200" dirty="0">
                <a:solidFill>
                  <a:schemeClr val="tx1"/>
                </a:solidFill>
                <a:latin typeface="+mn-lt"/>
                <a:ea typeface="+mn-ea"/>
                <a:cs typeface="+mn-cs"/>
              </a:rPr>
              <a:t>In a Theft of Trades Secrets case, a former employee used his company provided MacBook to access his personal Comcast email account while he was still employed.</a:t>
            </a:r>
          </a:p>
          <a:p>
            <a:pPr>
              <a:spcBef>
                <a:spcPts val="1200"/>
              </a:spcBef>
              <a:buClr>
                <a:srgbClr val="0070C0"/>
              </a:buClr>
            </a:pPr>
            <a:r>
              <a:rPr lang="en-US" sz="1200" kern="1200" dirty="0">
                <a:solidFill>
                  <a:schemeClr val="tx1"/>
                </a:solidFill>
                <a:latin typeface="+mn-lt"/>
                <a:ea typeface="+mn-ea"/>
                <a:cs typeface="+mn-cs"/>
              </a:rPr>
              <a:t>The former employee used his Comcast email account to send himself trade secrets, incorporate a competing LLC to his current employer, and conduct business with his own LLC which should have been conducted through his employer.</a:t>
            </a:r>
          </a:p>
          <a:p>
            <a:pPr>
              <a:spcBef>
                <a:spcPts val="1200"/>
              </a:spcBef>
              <a:buClr>
                <a:srgbClr val="0070C0"/>
              </a:buClr>
            </a:pPr>
            <a:r>
              <a:rPr lang="en-US" sz="1200" kern="1200" dirty="0">
                <a:solidFill>
                  <a:schemeClr val="tx1"/>
                </a:solidFill>
                <a:latin typeface="+mn-lt"/>
                <a:ea typeface="+mn-ea"/>
                <a:cs typeface="+mn-cs"/>
              </a:rPr>
              <a:t>Our forensic software was able to recover all of the former employees’ Comcast email which resulted in a judgement in our client’s favor.</a:t>
            </a:r>
          </a:p>
          <a:p>
            <a:endParaRPr lang="en-US" dirty="0"/>
          </a:p>
        </p:txBody>
      </p:sp>
      <p:sp>
        <p:nvSpPr>
          <p:cNvPr id="4" name="Slide Number Placeholder 3"/>
          <p:cNvSpPr>
            <a:spLocks noGrp="1"/>
          </p:cNvSpPr>
          <p:nvPr>
            <p:ph type="sldNum" sz="quarter" idx="5"/>
          </p:nvPr>
        </p:nvSpPr>
        <p:spPr/>
        <p:txBody>
          <a:bodyPr/>
          <a:lstStyle/>
          <a:p>
            <a:fld id="{6660A817-B229-4DB6-A4EA-F55DEA3555B2}" type="slidenum">
              <a:rPr lang="en-US" smtClean="0"/>
              <a:t>26</a:t>
            </a:fld>
            <a:endParaRPr lang="en-US" dirty="0"/>
          </a:p>
        </p:txBody>
      </p:sp>
    </p:spTree>
    <p:extLst>
      <p:ext uri="{BB962C8B-B14F-4D97-AF65-F5344CB8AC3E}">
        <p14:creationId xmlns:p14="http://schemas.microsoft.com/office/powerpoint/2010/main" val="27545812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kern="1200" dirty="0">
                <a:solidFill>
                  <a:schemeClr val="tx1"/>
                </a:solidFill>
                <a:latin typeface="+mn-lt"/>
                <a:ea typeface="+mn-ea"/>
                <a:cs typeface="+mn-cs"/>
              </a:rPr>
              <a:t>In a Theft of Trades Secrets case, a former employee used his company provided MacBook to access his personal Comcast email account while he was still employed.</a:t>
            </a:r>
          </a:p>
          <a:p>
            <a:pPr>
              <a:spcBef>
                <a:spcPts val="1200"/>
              </a:spcBef>
              <a:buClr>
                <a:srgbClr val="0070C0"/>
              </a:buClr>
            </a:pPr>
            <a:r>
              <a:rPr lang="en-US" sz="1200" kern="1200" dirty="0">
                <a:solidFill>
                  <a:schemeClr val="tx1"/>
                </a:solidFill>
                <a:latin typeface="+mn-lt"/>
                <a:ea typeface="+mn-ea"/>
                <a:cs typeface="+mn-cs"/>
              </a:rPr>
              <a:t>The former employee used his Comcast email account to send himself trade secrets, incorporate a competing LLC to his current employer, and conduct business with his own LLC which should have been conducted through his employer.</a:t>
            </a:r>
          </a:p>
          <a:p>
            <a:pPr>
              <a:spcBef>
                <a:spcPts val="1200"/>
              </a:spcBef>
              <a:buClr>
                <a:srgbClr val="0070C0"/>
              </a:buClr>
            </a:pPr>
            <a:r>
              <a:rPr lang="en-US" sz="1200" kern="1200" dirty="0">
                <a:solidFill>
                  <a:schemeClr val="tx1"/>
                </a:solidFill>
                <a:latin typeface="+mn-lt"/>
                <a:ea typeface="+mn-ea"/>
                <a:cs typeface="+mn-cs"/>
              </a:rPr>
              <a:t>Our forensic software was able to recover all of the former employees’ Comcast email which resulted in a judgement in our client’s favor.</a:t>
            </a:r>
          </a:p>
          <a:p>
            <a:endParaRPr lang="en-US" dirty="0"/>
          </a:p>
        </p:txBody>
      </p:sp>
      <p:sp>
        <p:nvSpPr>
          <p:cNvPr id="4" name="Slide Number Placeholder 3"/>
          <p:cNvSpPr>
            <a:spLocks noGrp="1"/>
          </p:cNvSpPr>
          <p:nvPr>
            <p:ph type="sldNum" sz="quarter" idx="5"/>
          </p:nvPr>
        </p:nvSpPr>
        <p:spPr/>
        <p:txBody>
          <a:bodyPr/>
          <a:lstStyle/>
          <a:p>
            <a:fld id="{6660A817-B229-4DB6-A4EA-F55DEA3555B2}" type="slidenum">
              <a:rPr lang="en-US" smtClean="0"/>
              <a:t>27</a:t>
            </a:fld>
            <a:endParaRPr lang="en-US" dirty="0"/>
          </a:p>
        </p:txBody>
      </p:sp>
    </p:spTree>
    <p:extLst>
      <p:ext uri="{BB962C8B-B14F-4D97-AF65-F5344CB8AC3E}">
        <p14:creationId xmlns:p14="http://schemas.microsoft.com/office/powerpoint/2010/main" val="3335433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kern="1200" dirty="0">
                <a:solidFill>
                  <a:schemeClr val="tx1"/>
                </a:solidFill>
                <a:latin typeface="+mn-lt"/>
                <a:ea typeface="+mn-ea"/>
                <a:cs typeface="+mn-cs"/>
              </a:rPr>
              <a:t>In a Theft of Trades Secrets case, a former employee used his company provided MacBook to access his personal Comcast email account while he was still employed.</a:t>
            </a:r>
          </a:p>
          <a:p>
            <a:pPr>
              <a:spcBef>
                <a:spcPts val="1200"/>
              </a:spcBef>
              <a:buClr>
                <a:srgbClr val="0070C0"/>
              </a:buClr>
            </a:pPr>
            <a:r>
              <a:rPr lang="en-US" sz="1200" kern="1200" dirty="0">
                <a:solidFill>
                  <a:schemeClr val="tx1"/>
                </a:solidFill>
                <a:latin typeface="+mn-lt"/>
                <a:ea typeface="+mn-ea"/>
                <a:cs typeface="+mn-cs"/>
              </a:rPr>
              <a:t>The former employee used his Comcast email account to send himself trade secrets, incorporate a competing LLC to his current employer, and conduct business with his own LLC which should have been conducted through his employer.</a:t>
            </a:r>
          </a:p>
          <a:p>
            <a:pPr>
              <a:spcBef>
                <a:spcPts val="1200"/>
              </a:spcBef>
              <a:buClr>
                <a:srgbClr val="0070C0"/>
              </a:buClr>
            </a:pPr>
            <a:r>
              <a:rPr lang="en-US" sz="1200" kern="1200" dirty="0">
                <a:solidFill>
                  <a:schemeClr val="tx1"/>
                </a:solidFill>
                <a:latin typeface="+mn-lt"/>
                <a:ea typeface="+mn-ea"/>
                <a:cs typeface="+mn-cs"/>
              </a:rPr>
              <a:t>Our forensic software was able to recover all of the former employees’ Comcast email which resulted in a judgement in our client’s favor.</a:t>
            </a:r>
          </a:p>
          <a:p>
            <a:endParaRPr lang="en-US" dirty="0"/>
          </a:p>
        </p:txBody>
      </p:sp>
      <p:sp>
        <p:nvSpPr>
          <p:cNvPr id="4" name="Slide Number Placeholder 3"/>
          <p:cNvSpPr>
            <a:spLocks noGrp="1"/>
          </p:cNvSpPr>
          <p:nvPr>
            <p:ph type="sldNum" sz="quarter" idx="5"/>
          </p:nvPr>
        </p:nvSpPr>
        <p:spPr/>
        <p:txBody>
          <a:bodyPr/>
          <a:lstStyle/>
          <a:p>
            <a:fld id="{6660A817-B229-4DB6-A4EA-F55DEA3555B2}" type="slidenum">
              <a:rPr lang="en-US" smtClean="0"/>
              <a:t>28</a:t>
            </a:fld>
            <a:endParaRPr lang="en-US" dirty="0"/>
          </a:p>
        </p:txBody>
      </p:sp>
    </p:spTree>
    <p:extLst>
      <p:ext uri="{BB962C8B-B14F-4D97-AF65-F5344CB8AC3E}">
        <p14:creationId xmlns:p14="http://schemas.microsoft.com/office/powerpoint/2010/main" val="27355009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kern="1200" dirty="0">
                <a:solidFill>
                  <a:schemeClr val="tx1"/>
                </a:solidFill>
                <a:latin typeface="+mn-lt"/>
                <a:ea typeface="+mn-ea"/>
                <a:cs typeface="+mn-cs"/>
              </a:rPr>
              <a:t>In a Theft of Trades Secrets case, a former employee used his company provided MacBook to access his personal Comcast email account while he was still employed.</a:t>
            </a:r>
          </a:p>
          <a:p>
            <a:pPr>
              <a:spcBef>
                <a:spcPts val="1200"/>
              </a:spcBef>
              <a:buClr>
                <a:srgbClr val="0070C0"/>
              </a:buClr>
            </a:pPr>
            <a:r>
              <a:rPr lang="en-US" sz="1200" kern="1200" dirty="0">
                <a:solidFill>
                  <a:schemeClr val="tx1"/>
                </a:solidFill>
                <a:latin typeface="+mn-lt"/>
                <a:ea typeface="+mn-ea"/>
                <a:cs typeface="+mn-cs"/>
              </a:rPr>
              <a:t>The former employee used his Comcast email account to send himself trade secrets, incorporate a competing LLC to his current employer, and conduct business with his own LLC which should have been conducted through his employer.</a:t>
            </a:r>
          </a:p>
          <a:p>
            <a:pPr>
              <a:spcBef>
                <a:spcPts val="1200"/>
              </a:spcBef>
              <a:buClr>
                <a:srgbClr val="0070C0"/>
              </a:buClr>
            </a:pPr>
            <a:r>
              <a:rPr lang="en-US" sz="1200" kern="1200" dirty="0">
                <a:solidFill>
                  <a:schemeClr val="tx1"/>
                </a:solidFill>
                <a:latin typeface="+mn-lt"/>
                <a:ea typeface="+mn-ea"/>
                <a:cs typeface="+mn-cs"/>
              </a:rPr>
              <a:t>Our forensic software was able to recover all of the former employees’ Comcast email which resulted in a judgement in our client’s favor.</a:t>
            </a:r>
          </a:p>
          <a:p>
            <a:endParaRPr lang="en-US" dirty="0"/>
          </a:p>
        </p:txBody>
      </p:sp>
      <p:sp>
        <p:nvSpPr>
          <p:cNvPr id="4" name="Slide Number Placeholder 3"/>
          <p:cNvSpPr>
            <a:spLocks noGrp="1"/>
          </p:cNvSpPr>
          <p:nvPr>
            <p:ph type="sldNum" sz="quarter" idx="5"/>
          </p:nvPr>
        </p:nvSpPr>
        <p:spPr/>
        <p:txBody>
          <a:bodyPr/>
          <a:lstStyle/>
          <a:p>
            <a:fld id="{6660A817-B229-4DB6-A4EA-F55DEA3555B2}" type="slidenum">
              <a:rPr lang="en-US" smtClean="0"/>
              <a:t>29</a:t>
            </a:fld>
            <a:endParaRPr lang="en-US" dirty="0"/>
          </a:p>
        </p:txBody>
      </p:sp>
    </p:spTree>
    <p:extLst>
      <p:ext uri="{BB962C8B-B14F-4D97-AF65-F5344CB8AC3E}">
        <p14:creationId xmlns:p14="http://schemas.microsoft.com/office/powerpoint/2010/main" val="3672380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dirty="0"/>
              <a:t>Every type of file in a Microsoft Windows system has a unique </a:t>
            </a:r>
            <a:r>
              <a:rPr lang="en-US" sz="1200" b="1" dirty="0"/>
              <a:t>“file signature” </a:t>
            </a:r>
            <a:r>
              <a:rPr lang="en-US" sz="1200" dirty="0"/>
              <a:t>which allows Microsoft to identify the specific file type being interacted with.  All </a:t>
            </a:r>
            <a:r>
              <a:rPr lang="en-US" sz="1200" b="1" dirty="0"/>
              <a:t>“file signatures” </a:t>
            </a:r>
            <a:r>
              <a:rPr lang="en-US" sz="1200" dirty="0"/>
              <a:t>appear as the first four to eight bytes of every file within a Microsoft Windows system.  For example, the first four bytes of Microsoft Outlook email files have the unique hexadecimal “file signature” value of “!BDN”. </a:t>
            </a:r>
          </a:p>
        </p:txBody>
      </p:sp>
      <p:sp>
        <p:nvSpPr>
          <p:cNvPr id="4" name="Slide Number Placeholder 3"/>
          <p:cNvSpPr>
            <a:spLocks noGrp="1"/>
          </p:cNvSpPr>
          <p:nvPr>
            <p:ph type="sldNum" sz="quarter" idx="5"/>
          </p:nvPr>
        </p:nvSpPr>
        <p:spPr/>
        <p:txBody>
          <a:bodyPr/>
          <a:lstStyle/>
          <a:p>
            <a:fld id="{6660A817-B229-4DB6-A4EA-F55DEA3555B2}" type="slidenum">
              <a:rPr lang="en-US" smtClean="0"/>
              <a:t>30</a:t>
            </a:fld>
            <a:endParaRPr lang="en-US" dirty="0"/>
          </a:p>
        </p:txBody>
      </p:sp>
    </p:spTree>
    <p:extLst>
      <p:ext uri="{BB962C8B-B14F-4D97-AF65-F5344CB8AC3E}">
        <p14:creationId xmlns:p14="http://schemas.microsoft.com/office/powerpoint/2010/main" val="23250860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dirty="0"/>
              <a:t>Every type of file in a Microsoft Windows system has a unique </a:t>
            </a:r>
            <a:r>
              <a:rPr lang="en-US" sz="1200" b="1" dirty="0"/>
              <a:t>“file signature” </a:t>
            </a:r>
            <a:r>
              <a:rPr lang="en-US" sz="1200" dirty="0"/>
              <a:t>which allows Microsoft to identify the specific file type being interacted with.  All </a:t>
            </a:r>
            <a:r>
              <a:rPr lang="en-US" sz="1200" b="1" dirty="0"/>
              <a:t>“file signatures” </a:t>
            </a:r>
            <a:r>
              <a:rPr lang="en-US" sz="1200" dirty="0"/>
              <a:t>appear as the first four to eight bytes of every file within a Microsoft Windows system.  For example, the first four bytes of Microsoft Outlook email files have the unique hexadecimal “file signature” value of “!BDN”. </a:t>
            </a:r>
          </a:p>
        </p:txBody>
      </p:sp>
      <p:sp>
        <p:nvSpPr>
          <p:cNvPr id="4" name="Slide Number Placeholder 3"/>
          <p:cNvSpPr>
            <a:spLocks noGrp="1"/>
          </p:cNvSpPr>
          <p:nvPr>
            <p:ph type="sldNum" sz="quarter" idx="5"/>
          </p:nvPr>
        </p:nvSpPr>
        <p:spPr/>
        <p:txBody>
          <a:bodyPr/>
          <a:lstStyle/>
          <a:p>
            <a:fld id="{6660A817-B229-4DB6-A4EA-F55DEA3555B2}" type="slidenum">
              <a:rPr lang="en-US" smtClean="0"/>
              <a:t>31</a:t>
            </a:fld>
            <a:endParaRPr lang="en-US" dirty="0"/>
          </a:p>
        </p:txBody>
      </p:sp>
    </p:spTree>
    <p:extLst>
      <p:ext uri="{BB962C8B-B14F-4D97-AF65-F5344CB8AC3E}">
        <p14:creationId xmlns:p14="http://schemas.microsoft.com/office/powerpoint/2010/main" val="18053956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dirty="0"/>
              <a:t>The deleted Microsoft OST email files contained text messages from the former VP’s factory reset Android phone including communications regarding cash payments and FedEx tracking numbers used to send the illicit cash payments.</a:t>
            </a:r>
          </a:p>
          <a:p>
            <a:pPr>
              <a:spcBef>
                <a:spcPts val="1200"/>
              </a:spcBef>
              <a:buClr>
                <a:srgbClr val="0070C0"/>
              </a:buClr>
            </a:pPr>
            <a:r>
              <a:rPr lang="en-US" sz="1200" dirty="0"/>
              <a:t>The former VP had configured his Microsoft Outlook software to synchronize his Android phone text messages with his email account and although the former VP took steps to delete the synchronized text messages from his Outlook email, the forensic file carving process was able to successfully recover the deleted content.</a:t>
            </a:r>
          </a:p>
        </p:txBody>
      </p:sp>
      <p:sp>
        <p:nvSpPr>
          <p:cNvPr id="4" name="Slide Number Placeholder 3"/>
          <p:cNvSpPr>
            <a:spLocks noGrp="1"/>
          </p:cNvSpPr>
          <p:nvPr>
            <p:ph type="sldNum" sz="quarter" idx="5"/>
          </p:nvPr>
        </p:nvSpPr>
        <p:spPr/>
        <p:txBody>
          <a:bodyPr/>
          <a:lstStyle/>
          <a:p>
            <a:fld id="{6660A817-B229-4DB6-A4EA-F55DEA3555B2}" type="slidenum">
              <a:rPr lang="en-US" smtClean="0"/>
              <a:t>32</a:t>
            </a:fld>
            <a:endParaRPr lang="en-US" dirty="0"/>
          </a:p>
        </p:txBody>
      </p:sp>
    </p:spTree>
    <p:extLst>
      <p:ext uri="{BB962C8B-B14F-4D97-AF65-F5344CB8AC3E}">
        <p14:creationId xmlns:p14="http://schemas.microsoft.com/office/powerpoint/2010/main" val="40984400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dirty="0"/>
              <a:t>In a medical malpractice case, text messages from a no longer accessible smartphone belonging to the decedent were able to be recovered from a laptop computer.</a:t>
            </a:r>
          </a:p>
          <a:p>
            <a:pPr>
              <a:spcBef>
                <a:spcPts val="1200"/>
              </a:spcBef>
              <a:buClr>
                <a:srgbClr val="0070C0"/>
              </a:buClr>
            </a:pPr>
            <a:r>
              <a:rPr lang="en-US" sz="1200" dirty="0"/>
              <a:t>At some point in the past, the smartphone had been backed up to the decedent’s laptop.</a:t>
            </a:r>
          </a:p>
          <a:p>
            <a:pPr>
              <a:spcBef>
                <a:spcPts val="1200"/>
              </a:spcBef>
              <a:buClr>
                <a:srgbClr val="0070C0"/>
              </a:buClr>
            </a:pPr>
            <a:r>
              <a:rPr lang="en-US" sz="1200" dirty="0"/>
              <a:t>The forensic software Forensic Explorer created a searchable index of all possible files on the laptop, which revealed the no-longer-accessible smartphone’s text messages in Windows system files.</a:t>
            </a:r>
          </a:p>
          <a:p>
            <a:pPr>
              <a:spcBef>
                <a:spcPts val="1200"/>
              </a:spcBef>
              <a:buClr>
                <a:srgbClr val="0070C0"/>
              </a:buClr>
            </a:pPr>
            <a:r>
              <a:rPr lang="en-US" sz="1200" dirty="0"/>
              <a:t>“System files” are files Windows needs to operate normally, as compared to “user files” such as email and office type files, but in case after case, forensic analysis is discovering text messages originating from smartphones contained with system files.</a:t>
            </a:r>
          </a:p>
          <a:p>
            <a:pPr marL="0" indent="0">
              <a:spcBef>
                <a:spcPts val="1200"/>
              </a:spcBef>
              <a:buClr>
                <a:srgbClr val="0070C0"/>
              </a:buClr>
              <a:buNone/>
            </a:pP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6660A817-B229-4DB6-A4EA-F55DEA3555B2}" type="slidenum">
              <a:rPr lang="en-US" smtClean="0"/>
              <a:t>33</a:t>
            </a:fld>
            <a:endParaRPr lang="en-US" dirty="0"/>
          </a:p>
        </p:txBody>
      </p:sp>
    </p:spTree>
    <p:extLst>
      <p:ext uri="{BB962C8B-B14F-4D97-AF65-F5344CB8AC3E}">
        <p14:creationId xmlns:p14="http://schemas.microsoft.com/office/powerpoint/2010/main" val="22007607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dirty="0"/>
              <a:t>Often times employees leave companies with their personally owned smartphones.</a:t>
            </a:r>
          </a:p>
          <a:p>
            <a:pPr>
              <a:spcBef>
                <a:spcPts val="1200"/>
              </a:spcBef>
              <a:buClr>
                <a:srgbClr val="0070C0"/>
              </a:buClr>
            </a:pPr>
            <a:r>
              <a:rPr lang="en-US" sz="1200" dirty="0"/>
              <a:t>However, even if a smartphone is no longer physically accessible, in case after case, smartphone evidence including text messages and call logs have been able to be recovered from laptop and desktop computers, which underscores the importance of creating a forensic image of a terminated employee’s computer.</a:t>
            </a:r>
          </a:p>
        </p:txBody>
      </p:sp>
      <p:sp>
        <p:nvSpPr>
          <p:cNvPr id="4" name="Slide Number Placeholder 3"/>
          <p:cNvSpPr>
            <a:spLocks noGrp="1"/>
          </p:cNvSpPr>
          <p:nvPr>
            <p:ph type="sldNum" sz="quarter" idx="5"/>
          </p:nvPr>
        </p:nvSpPr>
        <p:spPr/>
        <p:txBody>
          <a:bodyPr/>
          <a:lstStyle/>
          <a:p>
            <a:fld id="{6660A817-B229-4DB6-A4EA-F55DEA3555B2}" type="slidenum">
              <a:rPr lang="en-US" smtClean="0"/>
              <a:t>34</a:t>
            </a:fld>
            <a:endParaRPr lang="en-US" dirty="0"/>
          </a:p>
        </p:txBody>
      </p:sp>
    </p:spTree>
    <p:extLst>
      <p:ext uri="{BB962C8B-B14F-4D97-AF65-F5344CB8AC3E}">
        <p14:creationId xmlns:p14="http://schemas.microsoft.com/office/powerpoint/2010/main" val="19959955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dirty="0"/>
              <a:t>In a family divorce case, Tyger’s client’s opponent was claiming next to no income for the past several years.</a:t>
            </a:r>
          </a:p>
          <a:p>
            <a:pPr>
              <a:spcBef>
                <a:spcPts val="1200"/>
              </a:spcBef>
              <a:buClr>
                <a:srgbClr val="0070C0"/>
              </a:buClr>
            </a:pPr>
            <a:r>
              <a:rPr lang="en-US" sz="1200" dirty="0"/>
              <a:t>Tyger made forensic images of our client’s home computers which revealed QuickBooks “.QBO” files; the QuickBooks files were encrypted with a password and seeming inaccessible.</a:t>
            </a:r>
          </a:p>
          <a:p>
            <a:pPr>
              <a:spcBef>
                <a:spcPts val="1200"/>
              </a:spcBef>
              <a:buClr>
                <a:srgbClr val="0070C0"/>
              </a:buClr>
            </a:pPr>
            <a:r>
              <a:rPr lang="en-US" sz="1200" dirty="0"/>
              <a:t>However, the forensic tool “QuickBooks Forensics” by Grideon Software was able to extract the password; when QuickBooks installed to a local computer logs in to a QuickBooks online account, the QuickBooks software sends the QuickBooks account password in plain text, which is then captured by the forensic software.</a:t>
            </a:r>
          </a:p>
          <a:p>
            <a:pPr>
              <a:spcBef>
                <a:spcPts val="1200"/>
              </a:spcBef>
              <a:buClr>
                <a:srgbClr val="0070C0"/>
              </a:buClr>
            </a:pPr>
            <a:r>
              <a:rPr lang="en-US" sz="1200" dirty="0"/>
              <a:t>After decrypting the QuickBooks data, the “QuickBooks Forensics” software was able to report on over $3 million in income over the past three years!</a:t>
            </a:r>
          </a:p>
          <a:p>
            <a:pPr>
              <a:spcBef>
                <a:spcPts val="1200"/>
              </a:spcBef>
              <a:buClr>
                <a:srgbClr val="0070C0"/>
              </a:buClr>
            </a:pPr>
            <a:endParaRPr lang="en-US" sz="1200" dirty="0"/>
          </a:p>
        </p:txBody>
      </p:sp>
      <p:sp>
        <p:nvSpPr>
          <p:cNvPr id="4" name="Slide Number Placeholder 3"/>
          <p:cNvSpPr>
            <a:spLocks noGrp="1"/>
          </p:cNvSpPr>
          <p:nvPr>
            <p:ph type="sldNum" sz="quarter" idx="5"/>
          </p:nvPr>
        </p:nvSpPr>
        <p:spPr/>
        <p:txBody>
          <a:bodyPr/>
          <a:lstStyle/>
          <a:p>
            <a:fld id="{6660A817-B229-4DB6-A4EA-F55DEA3555B2}" type="slidenum">
              <a:rPr lang="en-US" smtClean="0"/>
              <a:t>35</a:t>
            </a:fld>
            <a:endParaRPr lang="en-US" dirty="0"/>
          </a:p>
        </p:txBody>
      </p:sp>
    </p:spTree>
    <p:extLst>
      <p:ext uri="{BB962C8B-B14F-4D97-AF65-F5344CB8AC3E}">
        <p14:creationId xmlns:p14="http://schemas.microsoft.com/office/powerpoint/2010/main" val="3908417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3600" kern="1200" dirty="0">
                <a:solidFill>
                  <a:schemeClr val="tx1"/>
                </a:solidFill>
                <a:latin typeface="+mn-lt"/>
                <a:ea typeface="+mn-ea"/>
                <a:cs typeface="+mn-cs"/>
              </a:rPr>
              <a:t>Organization’s current IT policy calls for the ex-employees’ devices and accounts to be </a:t>
            </a:r>
            <a:r>
              <a:rPr lang="en-US" sz="3600" b="1" kern="1200" dirty="0">
                <a:solidFill>
                  <a:schemeClr val="tx1"/>
                </a:solidFill>
                <a:latin typeface="+mn-lt"/>
                <a:ea typeface="+mn-ea"/>
                <a:cs typeface="+mn-cs"/>
              </a:rPr>
              <a:t>“wiped” </a:t>
            </a:r>
            <a:r>
              <a:rPr lang="en-US" sz="3600" kern="1200" dirty="0">
                <a:solidFill>
                  <a:schemeClr val="tx1"/>
                </a:solidFill>
                <a:latin typeface="+mn-lt"/>
                <a:ea typeface="+mn-ea"/>
                <a:cs typeface="+mn-cs"/>
              </a:rPr>
              <a:t>and re-purposed for new employees’ use including:</a:t>
            </a:r>
          </a:p>
          <a:p>
            <a:pPr lvl="1">
              <a:spcBef>
                <a:spcPts val="1200"/>
              </a:spcBef>
              <a:buClr>
                <a:srgbClr val="0070C0"/>
              </a:buClr>
            </a:pPr>
            <a:r>
              <a:rPr lang="en-US" sz="3200" kern="1200" dirty="0">
                <a:solidFill>
                  <a:schemeClr val="tx1"/>
                </a:solidFill>
                <a:latin typeface="+mn-lt"/>
                <a:ea typeface="+mn-ea"/>
                <a:cs typeface="+mn-cs"/>
              </a:rPr>
              <a:t>Company issued workstations (laptop or desktop computer)</a:t>
            </a:r>
          </a:p>
          <a:p>
            <a:pPr lvl="1">
              <a:spcBef>
                <a:spcPts val="1200"/>
              </a:spcBef>
              <a:buClr>
                <a:srgbClr val="0070C0"/>
              </a:buClr>
            </a:pPr>
            <a:r>
              <a:rPr lang="en-US" sz="3600" dirty="0"/>
              <a:t>“Home” or “Personal” directories</a:t>
            </a:r>
          </a:p>
          <a:p>
            <a:pPr lvl="1">
              <a:spcBef>
                <a:spcPts val="1200"/>
              </a:spcBef>
              <a:buClr>
                <a:srgbClr val="0070C0"/>
              </a:buClr>
            </a:pPr>
            <a:r>
              <a:rPr lang="en-US" sz="3600" kern="1200" dirty="0">
                <a:solidFill>
                  <a:schemeClr val="tx1"/>
                </a:solidFill>
                <a:latin typeface="+mn-lt"/>
                <a:ea typeface="+mn-ea"/>
                <a:cs typeface="+mn-cs"/>
              </a:rPr>
              <a:t>Company issued smartphone</a:t>
            </a:r>
          </a:p>
        </p:txBody>
      </p:sp>
      <p:sp>
        <p:nvSpPr>
          <p:cNvPr id="4" name="Slide Number Placeholder 3"/>
          <p:cNvSpPr>
            <a:spLocks noGrp="1"/>
          </p:cNvSpPr>
          <p:nvPr>
            <p:ph type="sldNum" sz="quarter" idx="5"/>
          </p:nvPr>
        </p:nvSpPr>
        <p:spPr/>
        <p:txBody>
          <a:bodyPr/>
          <a:lstStyle/>
          <a:p>
            <a:fld id="{6660A817-B229-4DB6-A4EA-F55DEA3555B2}" type="slidenum">
              <a:rPr lang="en-US" smtClean="0"/>
              <a:t>6</a:t>
            </a:fld>
            <a:endParaRPr lang="en-US" dirty="0"/>
          </a:p>
        </p:txBody>
      </p:sp>
    </p:spTree>
    <p:extLst>
      <p:ext uri="{BB962C8B-B14F-4D97-AF65-F5344CB8AC3E}">
        <p14:creationId xmlns:p14="http://schemas.microsoft.com/office/powerpoint/2010/main" val="7153494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section, we will discuss the usage of 3</a:t>
            </a:r>
            <a:r>
              <a:rPr lang="en-US" baseline="30000" dirty="0"/>
              <a:t>rd</a:t>
            </a:r>
            <a:r>
              <a:rPr lang="en-US" dirty="0"/>
              <a:t> party subpoenas to recover evidence directly from phone carriers and social media companies.</a:t>
            </a:r>
          </a:p>
        </p:txBody>
      </p:sp>
      <p:sp>
        <p:nvSpPr>
          <p:cNvPr id="4" name="Slide Number Placeholder 3"/>
          <p:cNvSpPr>
            <a:spLocks noGrp="1"/>
          </p:cNvSpPr>
          <p:nvPr>
            <p:ph type="sldNum" sz="quarter" idx="5"/>
          </p:nvPr>
        </p:nvSpPr>
        <p:spPr/>
        <p:txBody>
          <a:bodyPr/>
          <a:lstStyle/>
          <a:p>
            <a:fld id="{6660A817-B229-4DB6-A4EA-F55DEA3555B2}" type="slidenum">
              <a:rPr lang="en-US" smtClean="0"/>
              <a:t>36</a:t>
            </a:fld>
            <a:endParaRPr lang="en-US" dirty="0"/>
          </a:p>
        </p:txBody>
      </p:sp>
    </p:spTree>
    <p:extLst>
      <p:ext uri="{BB962C8B-B14F-4D97-AF65-F5344CB8AC3E}">
        <p14:creationId xmlns:p14="http://schemas.microsoft.com/office/powerpoint/2010/main" val="40023942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dirty="0"/>
              <a:t>Often times employees leave companies with their personally owned smartphones.</a:t>
            </a:r>
          </a:p>
          <a:p>
            <a:pPr>
              <a:spcBef>
                <a:spcPts val="1200"/>
              </a:spcBef>
              <a:buClr>
                <a:srgbClr val="0070C0"/>
              </a:buClr>
            </a:pPr>
            <a:r>
              <a:rPr lang="en-US" sz="1200" dirty="0"/>
              <a:t>However, even if a smartphone is no longer physically accessible, in case after case, smartphone evidence including text messages and call logs have been able to be recovered from laptop and desktop computers, which underscores the importance of creating a forensic image of a terminated employee’s computer.</a:t>
            </a:r>
          </a:p>
        </p:txBody>
      </p:sp>
      <p:sp>
        <p:nvSpPr>
          <p:cNvPr id="4" name="Slide Number Placeholder 3"/>
          <p:cNvSpPr>
            <a:spLocks noGrp="1"/>
          </p:cNvSpPr>
          <p:nvPr>
            <p:ph type="sldNum" sz="quarter" idx="5"/>
          </p:nvPr>
        </p:nvSpPr>
        <p:spPr/>
        <p:txBody>
          <a:bodyPr/>
          <a:lstStyle/>
          <a:p>
            <a:fld id="{6660A817-B229-4DB6-A4EA-F55DEA3555B2}" type="slidenum">
              <a:rPr lang="en-US" smtClean="0"/>
              <a:t>37</a:t>
            </a:fld>
            <a:endParaRPr lang="en-US" dirty="0"/>
          </a:p>
        </p:txBody>
      </p:sp>
    </p:spTree>
    <p:extLst>
      <p:ext uri="{BB962C8B-B14F-4D97-AF65-F5344CB8AC3E}">
        <p14:creationId xmlns:p14="http://schemas.microsoft.com/office/powerpoint/2010/main" val="41979922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3200" dirty="0"/>
              <a:t>Cell tower information will include:</a:t>
            </a:r>
          </a:p>
          <a:p>
            <a:pPr lvl="1">
              <a:spcBef>
                <a:spcPts val="1200"/>
              </a:spcBef>
              <a:buClr>
                <a:srgbClr val="0070C0"/>
              </a:buClr>
            </a:pPr>
            <a:r>
              <a:rPr lang="en-US" sz="2800" dirty="0"/>
              <a:t>The longitude and latitude of the cell tower(s) that a smartphone was connected to during specific calls</a:t>
            </a:r>
          </a:p>
          <a:p>
            <a:pPr lvl="1">
              <a:spcBef>
                <a:spcPts val="1200"/>
              </a:spcBef>
              <a:buClr>
                <a:srgbClr val="0070C0"/>
              </a:buClr>
            </a:pPr>
            <a:r>
              <a:rPr lang="en-US" sz="2800" dirty="0"/>
              <a:t>The cell tower “zone” that a smartphone was connected to during specific calls; cell towers typically have three zones, with each zone comprised of 120º.  </a:t>
            </a:r>
          </a:p>
          <a:p>
            <a:pPr lvl="1">
              <a:spcBef>
                <a:spcPts val="1200"/>
              </a:spcBef>
              <a:buClr>
                <a:srgbClr val="0070C0"/>
              </a:buClr>
            </a:pPr>
            <a:r>
              <a:rPr lang="en-US" sz="2800" dirty="0"/>
              <a:t>The “azimuth” of each zone, represented in degrees, which indicates the center of each zone.</a:t>
            </a:r>
          </a:p>
          <a:p>
            <a:pPr lvl="1">
              <a:spcBef>
                <a:spcPts val="1200"/>
              </a:spcBef>
              <a:buClr>
                <a:srgbClr val="0070C0"/>
              </a:buClr>
            </a:pPr>
            <a:r>
              <a:rPr lang="en-US" sz="2800" dirty="0"/>
              <a:t>The aforementioned data can inform the physical location a smartphone was at the time of a specific phone call.</a:t>
            </a:r>
          </a:p>
        </p:txBody>
      </p:sp>
      <p:sp>
        <p:nvSpPr>
          <p:cNvPr id="4" name="Slide Number Placeholder 3"/>
          <p:cNvSpPr>
            <a:spLocks noGrp="1"/>
          </p:cNvSpPr>
          <p:nvPr>
            <p:ph type="sldNum" sz="quarter" idx="5"/>
          </p:nvPr>
        </p:nvSpPr>
        <p:spPr/>
        <p:txBody>
          <a:bodyPr/>
          <a:lstStyle/>
          <a:p>
            <a:fld id="{6660A817-B229-4DB6-A4EA-F55DEA3555B2}" type="slidenum">
              <a:rPr lang="en-US" smtClean="0"/>
              <a:t>38</a:t>
            </a:fld>
            <a:endParaRPr lang="en-US" dirty="0"/>
          </a:p>
        </p:txBody>
      </p:sp>
    </p:spTree>
    <p:extLst>
      <p:ext uri="{BB962C8B-B14F-4D97-AF65-F5344CB8AC3E}">
        <p14:creationId xmlns:p14="http://schemas.microsoft.com/office/powerpoint/2010/main" val="42518831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3200" dirty="0"/>
              <a:t>The Generic Record Request Description Sheet will also provide:</a:t>
            </a:r>
          </a:p>
          <a:p>
            <a:pPr lvl="1">
              <a:spcBef>
                <a:spcPts val="1200"/>
              </a:spcBef>
              <a:buClr>
                <a:srgbClr val="0070C0"/>
              </a:buClr>
            </a:pPr>
            <a:r>
              <a:rPr lang="en-US" sz="2800" dirty="0"/>
              <a:t>The longitude and latitude of the cell tower(s) that a smartphone was connected to during specific text messaging activity</a:t>
            </a:r>
          </a:p>
          <a:p>
            <a:pPr lvl="1">
              <a:spcBef>
                <a:spcPts val="1200"/>
              </a:spcBef>
              <a:buClr>
                <a:srgbClr val="0070C0"/>
              </a:buClr>
            </a:pPr>
            <a:r>
              <a:rPr lang="en-US" sz="2800" dirty="0"/>
              <a:t>The cell tower “zone” that a smartphone was connected to during specific text messaging activity.</a:t>
            </a:r>
          </a:p>
          <a:p>
            <a:pPr lvl="1">
              <a:spcBef>
                <a:spcPts val="1200"/>
              </a:spcBef>
              <a:buClr>
                <a:srgbClr val="0070C0"/>
              </a:buClr>
            </a:pPr>
            <a:r>
              <a:rPr lang="en-US" sz="2800" dirty="0"/>
              <a:t>Carriers will not provide the bodies of text messages in response to civil subpoenas.</a:t>
            </a:r>
          </a:p>
        </p:txBody>
      </p:sp>
      <p:sp>
        <p:nvSpPr>
          <p:cNvPr id="4" name="Slide Number Placeholder 3"/>
          <p:cNvSpPr>
            <a:spLocks noGrp="1"/>
          </p:cNvSpPr>
          <p:nvPr>
            <p:ph type="sldNum" sz="quarter" idx="5"/>
          </p:nvPr>
        </p:nvSpPr>
        <p:spPr/>
        <p:txBody>
          <a:bodyPr/>
          <a:lstStyle/>
          <a:p>
            <a:fld id="{6660A817-B229-4DB6-A4EA-F55DEA3555B2}" type="slidenum">
              <a:rPr lang="en-US" smtClean="0"/>
              <a:t>39</a:t>
            </a:fld>
            <a:endParaRPr lang="en-US" dirty="0"/>
          </a:p>
        </p:txBody>
      </p:sp>
    </p:spTree>
    <p:extLst>
      <p:ext uri="{BB962C8B-B14F-4D97-AF65-F5344CB8AC3E}">
        <p14:creationId xmlns:p14="http://schemas.microsoft.com/office/powerpoint/2010/main" val="13180960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3200" dirty="0"/>
              <a:t>Oftentimes malfeasant parties will purchase “burner” phones in order to harass or impersonate another individual.</a:t>
            </a:r>
          </a:p>
          <a:p>
            <a:pPr>
              <a:spcBef>
                <a:spcPts val="1200"/>
              </a:spcBef>
              <a:buClr>
                <a:srgbClr val="0070C0"/>
              </a:buClr>
            </a:pPr>
            <a:r>
              <a:rPr lang="en-US" sz="3200" dirty="0">
                <a:hlinkClick r:id="rId3"/>
              </a:rPr>
              <a:t>www.WhitePages.com’s</a:t>
            </a:r>
            <a:r>
              <a:rPr lang="en-US" sz="3200" dirty="0"/>
              <a:t> Pro service will identify the phone carrier for “burner” phones.</a:t>
            </a:r>
          </a:p>
          <a:p>
            <a:pPr>
              <a:spcBef>
                <a:spcPts val="1200"/>
              </a:spcBef>
              <a:buClr>
                <a:srgbClr val="0070C0"/>
              </a:buClr>
            </a:pPr>
            <a:r>
              <a:rPr lang="en-US" sz="3200" dirty="0"/>
              <a:t>A subpoena to the “burner” phone company can reveal the credit card number used to purchase the “burner” phone</a:t>
            </a:r>
          </a:p>
          <a:p>
            <a:pPr>
              <a:spcBef>
                <a:spcPts val="1200"/>
              </a:spcBef>
              <a:buClr>
                <a:srgbClr val="0070C0"/>
              </a:buClr>
            </a:pPr>
            <a:r>
              <a:rPr lang="en-US" sz="3200" dirty="0"/>
              <a:t>A timely preservation of video footage of the store from which the “burner” phone was purchased can reveal the purchaser’s identity.</a:t>
            </a:r>
          </a:p>
        </p:txBody>
      </p:sp>
      <p:sp>
        <p:nvSpPr>
          <p:cNvPr id="4" name="Slide Number Placeholder 3"/>
          <p:cNvSpPr>
            <a:spLocks noGrp="1"/>
          </p:cNvSpPr>
          <p:nvPr>
            <p:ph type="sldNum" sz="quarter" idx="5"/>
          </p:nvPr>
        </p:nvSpPr>
        <p:spPr/>
        <p:txBody>
          <a:bodyPr/>
          <a:lstStyle/>
          <a:p>
            <a:fld id="{6660A817-B229-4DB6-A4EA-F55DEA3555B2}" type="slidenum">
              <a:rPr lang="en-US" smtClean="0"/>
              <a:t>40</a:t>
            </a:fld>
            <a:endParaRPr lang="en-US" dirty="0"/>
          </a:p>
        </p:txBody>
      </p:sp>
    </p:spTree>
    <p:extLst>
      <p:ext uri="{BB962C8B-B14F-4D97-AF65-F5344CB8AC3E}">
        <p14:creationId xmlns:p14="http://schemas.microsoft.com/office/powerpoint/2010/main" val="9516015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1200"/>
              </a:spcBef>
              <a:buClr>
                <a:srgbClr val="0070C0"/>
              </a:buClr>
              <a:buNone/>
            </a:pPr>
            <a:r>
              <a:rPr lang="en-US" sz="3200" dirty="0"/>
              <a:t>Social Media companies collect and store highly detailed information regarding their users. The class hand out “Twitter Record Request” will return the following information for a given Twitter account:</a:t>
            </a:r>
          </a:p>
          <a:p>
            <a:pPr>
              <a:spcBef>
                <a:spcPts val="1200"/>
              </a:spcBef>
              <a:buClr>
                <a:srgbClr val="0070C0"/>
              </a:buClr>
            </a:pPr>
            <a:r>
              <a:rPr lang="en-US" sz="3200" dirty="0"/>
              <a:t>The email address used to register the Twitter account</a:t>
            </a:r>
          </a:p>
          <a:p>
            <a:pPr>
              <a:spcBef>
                <a:spcPts val="1200"/>
              </a:spcBef>
              <a:buClr>
                <a:srgbClr val="0070C0"/>
              </a:buClr>
            </a:pPr>
            <a:r>
              <a:rPr lang="en-US" sz="3200" dirty="0"/>
              <a:t>The date and time the Twitter was originally activated</a:t>
            </a:r>
          </a:p>
          <a:p>
            <a:pPr>
              <a:spcBef>
                <a:spcPts val="1200"/>
              </a:spcBef>
              <a:buClr>
                <a:srgbClr val="0070C0"/>
              </a:buClr>
            </a:pPr>
            <a:r>
              <a:rPr lang="en-US" sz="3200" dirty="0"/>
              <a:t>The IP address recorded at the time of Account Creation.</a:t>
            </a:r>
          </a:p>
          <a:p>
            <a:pPr>
              <a:spcBef>
                <a:spcPts val="1200"/>
              </a:spcBef>
              <a:buClr>
                <a:srgbClr val="0070C0"/>
              </a:buClr>
            </a:pPr>
            <a:r>
              <a:rPr lang="en-US" sz="3200" dirty="0"/>
              <a:t>All dates and times the Twitter account was accessed by the account owner</a:t>
            </a:r>
          </a:p>
          <a:p>
            <a:pPr>
              <a:spcBef>
                <a:spcPts val="1200"/>
              </a:spcBef>
              <a:buClr>
                <a:srgbClr val="0070C0"/>
              </a:buClr>
            </a:pPr>
            <a:r>
              <a:rPr lang="en-US" sz="3200" dirty="0"/>
              <a:t>All IP addresses and locations including longitude and latitude, if available, of devices accessing the Twitter account</a:t>
            </a:r>
          </a:p>
          <a:p>
            <a:pPr>
              <a:spcBef>
                <a:spcPts val="1200"/>
              </a:spcBef>
              <a:buClr>
                <a:srgbClr val="0070C0"/>
              </a:buClr>
            </a:pPr>
            <a:r>
              <a:rPr lang="en-US" sz="3200" dirty="0"/>
              <a:t>The make and model of all devices accessing the Twitter account</a:t>
            </a:r>
          </a:p>
          <a:p>
            <a:pPr>
              <a:spcBef>
                <a:spcPts val="1200"/>
              </a:spcBef>
              <a:buClr>
                <a:srgbClr val="0070C0"/>
              </a:buClr>
            </a:pPr>
            <a:r>
              <a:rPr lang="en-US" sz="3200" dirty="0"/>
              <a:t>The login verification phone number, if available, associated with the Twitter account</a:t>
            </a:r>
          </a:p>
        </p:txBody>
      </p:sp>
      <p:sp>
        <p:nvSpPr>
          <p:cNvPr id="4" name="Slide Number Placeholder 3"/>
          <p:cNvSpPr>
            <a:spLocks noGrp="1"/>
          </p:cNvSpPr>
          <p:nvPr>
            <p:ph type="sldNum" sz="quarter" idx="5"/>
          </p:nvPr>
        </p:nvSpPr>
        <p:spPr/>
        <p:txBody>
          <a:bodyPr/>
          <a:lstStyle/>
          <a:p>
            <a:fld id="{6660A817-B229-4DB6-A4EA-F55DEA3555B2}" type="slidenum">
              <a:rPr lang="en-US" smtClean="0"/>
              <a:t>41</a:t>
            </a:fld>
            <a:endParaRPr lang="en-US" dirty="0"/>
          </a:p>
        </p:txBody>
      </p:sp>
    </p:spTree>
    <p:extLst>
      <p:ext uri="{BB962C8B-B14F-4D97-AF65-F5344CB8AC3E}">
        <p14:creationId xmlns:p14="http://schemas.microsoft.com/office/powerpoint/2010/main" val="1956327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1200"/>
              </a:spcBef>
              <a:buClr>
                <a:srgbClr val="0070C0"/>
              </a:buClr>
              <a:buNone/>
            </a:pPr>
            <a:r>
              <a:rPr lang="en-US" sz="3200" dirty="0"/>
              <a:t>An opponent of Tyger’s client created a fake Twitter account and then proceeded to tweet harmful information as a method to gain advantage in a law suit.</a:t>
            </a:r>
          </a:p>
          <a:p>
            <a:pPr marL="0" indent="0">
              <a:spcBef>
                <a:spcPts val="1200"/>
              </a:spcBef>
              <a:buClr>
                <a:srgbClr val="0070C0"/>
              </a:buClr>
              <a:buNone/>
            </a:pPr>
            <a:r>
              <a:rPr lang="en-US" sz="3200" dirty="0"/>
              <a:t>Twitter responded to the records request with information that proved that the Twitter account had been created by the opponent!</a:t>
            </a:r>
          </a:p>
        </p:txBody>
      </p:sp>
      <p:sp>
        <p:nvSpPr>
          <p:cNvPr id="4" name="Slide Number Placeholder 3"/>
          <p:cNvSpPr>
            <a:spLocks noGrp="1"/>
          </p:cNvSpPr>
          <p:nvPr>
            <p:ph type="sldNum" sz="quarter" idx="5"/>
          </p:nvPr>
        </p:nvSpPr>
        <p:spPr/>
        <p:txBody>
          <a:bodyPr/>
          <a:lstStyle/>
          <a:p>
            <a:fld id="{6660A817-B229-4DB6-A4EA-F55DEA3555B2}" type="slidenum">
              <a:rPr lang="en-US" smtClean="0"/>
              <a:t>42</a:t>
            </a:fld>
            <a:endParaRPr lang="en-US" dirty="0"/>
          </a:p>
        </p:txBody>
      </p:sp>
    </p:spTree>
    <p:extLst>
      <p:ext uri="{BB962C8B-B14F-4D97-AF65-F5344CB8AC3E}">
        <p14:creationId xmlns:p14="http://schemas.microsoft.com/office/powerpoint/2010/main" val="3323158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3600" kern="1200" dirty="0">
                <a:solidFill>
                  <a:schemeClr val="tx1"/>
                </a:solidFill>
                <a:latin typeface="+mn-lt"/>
                <a:ea typeface="+mn-ea"/>
                <a:cs typeface="+mn-cs"/>
              </a:rPr>
              <a:t>No written nor practiced policy exists to insure all organization-provided accounts’ passwords are immediately changed upon employee termination.</a:t>
            </a:r>
          </a:p>
          <a:p>
            <a:pPr marL="0" indent="0">
              <a:spcBef>
                <a:spcPts val="1200"/>
              </a:spcBef>
              <a:buClr>
                <a:srgbClr val="0070C0"/>
              </a:buClr>
              <a:buNone/>
            </a:pPr>
            <a:r>
              <a:rPr lang="en-US" sz="3600" kern="1200" dirty="0">
                <a:solidFill>
                  <a:schemeClr val="tx1"/>
                </a:solidFill>
                <a:latin typeface="+mn-lt"/>
                <a:ea typeface="+mn-ea"/>
                <a:cs typeface="+mn-cs"/>
              </a:rPr>
              <a:t>It is </a:t>
            </a:r>
            <a:r>
              <a:rPr lang="en-US" sz="3600" b="1" kern="1200" dirty="0">
                <a:solidFill>
                  <a:schemeClr val="tx1"/>
                </a:solidFill>
                <a:latin typeface="+mn-lt"/>
                <a:ea typeface="+mn-ea"/>
                <a:cs typeface="+mn-cs"/>
              </a:rPr>
              <a:t>common</a:t>
            </a:r>
            <a:r>
              <a:rPr lang="en-US" sz="3600" kern="1200" dirty="0">
                <a:solidFill>
                  <a:schemeClr val="tx1"/>
                </a:solidFill>
                <a:latin typeface="+mn-lt"/>
                <a:ea typeface="+mn-ea"/>
                <a:cs typeface="+mn-cs"/>
              </a:rPr>
              <a:t> to encounter evidence of ex-employees accessing company business systems weeks after being terminated.</a:t>
            </a:r>
          </a:p>
        </p:txBody>
      </p:sp>
      <p:sp>
        <p:nvSpPr>
          <p:cNvPr id="4" name="Slide Number Placeholder 3"/>
          <p:cNvSpPr>
            <a:spLocks noGrp="1"/>
          </p:cNvSpPr>
          <p:nvPr>
            <p:ph type="sldNum" sz="quarter" idx="5"/>
          </p:nvPr>
        </p:nvSpPr>
        <p:spPr/>
        <p:txBody>
          <a:bodyPr/>
          <a:lstStyle/>
          <a:p>
            <a:fld id="{6660A817-B229-4DB6-A4EA-F55DEA3555B2}" type="slidenum">
              <a:rPr lang="en-US" smtClean="0"/>
              <a:t>7</a:t>
            </a:fld>
            <a:endParaRPr lang="en-US" dirty="0"/>
          </a:p>
        </p:txBody>
      </p:sp>
    </p:spTree>
    <p:extLst>
      <p:ext uri="{BB962C8B-B14F-4D97-AF65-F5344CB8AC3E}">
        <p14:creationId xmlns:p14="http://schemas.microsoft.com/office/powerpoint/2010/main" val="242276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3600" kern="1200" dirty="0">
                <a:solidFill>
                  <a:schemeClr val="tx1"/>
                </a:solidFill>
                <a:latin typeface="+mn-lt"/>
                <a:ea typeface="+mn-ea"/>
                <a:cs typeface="+mn-cs"/>
              </a:rPr>
              <a:t>No written nor practiced IT/Legal policy exists to preserve key “logs” of activity from organizational business systems.</a:t>
            </a:r>
          </a:p>
          <a:p>
            <a:pPr>
              <a:spcBef>
                <a:spcPts val="1200"/>
              </a:spcBef>
              <a:buClr>
                <a:srgbClr val="0070C0"/>
              </a:buClr>
            </a:pPr>
            <a:r>
              <a:rPr lang="en-US" sz="3600" kern="1200" dirty="0">
                <a:solidFill>
                  <a:schemeClr val="tx1"/>
                </a:solidFill>
                <a:latin typeface="+mn-lt"/>
                <a:ea typeface="+mn-ea"/>
                <a:cs typeface="+mn-cs"/>
              </a:rPr>
              <a:t>Most “user” activity logs generated by business systems such as Office365 are ephemeral in nature and must be preserved before they are no longer accessible.  </a:t>
            </a:r>
          </a:p>
          <a:p>
            <a:pPr>
              <a:spcBef>
                <a:spcPts val="1200"/>
              </a:spcBef>
              <a:buClr>
                <a:srgbClr val="0070C0"/>
              </a:buClr>
            </a:pPr>
            <a:r>
              <a:rPr lang="en-US" sz="3600" kern="1200" dirty="0">
                <a:solidFill>
                  <a:schemeClr val="tx1"/>
                </a:solidFill>
                <a:latin typeface="+mn-lt"/>
                <a:ea typeface="+mn-ea"/>
                <a:cs typeface="+mn-cs"/>
              </a:rPr>
              <a:t>Analysis of such logs, which include such important information as files being downloaded, commonly reveal misappropriation of company trade secrets.</a:t>
            </a:r>
          </a:p>
        </p:txBody>
      </p:sp>
      <p:sp>
        <p:nvSpPr>
          <p:cNvPr id="4" name="Slide Number Placeholder 3"/>
          <p:cNvSpPr>
            <a:spLocks noGrp="1"/>
          </p:cNvSpPr>
          <p:nvPr>
            <p:ph type="sldNum" sz="quarter" idx="5"/>
          </p:nvPr>
        </p:nvSpPr>
        <p:spPr/>
        <p:txBody>
          <a:bodyPr/>
          <a:lstStyle/>
          <a:p>
            <a:fld id="{6660A817-B229-4DB6-A4EA-F55DEA3555B2}" type="slidenum">
              <a:rPr lang="en-US" smtClean="0"/>
              <a:t>8</a:t>
            </a:fld>
            <a:endParaRPr lang="en-US" dirty="0"/>
          </a:p>
        </p:txBody>
      </p:sp>
    </p:spTree>
    <p:extLst>
      <p:ext uri="{BB962C8B-B14F-4D97-AF65-F5344CB8AC3E}">
        <p14:creationId xmlns:p14="http://schemas.microsoft.com/office/powerpoint/2010/main" val="2379268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kern="1200" dirty="0">
                <a:solidFill>
                  <a:schemeClr val="tx1"/>
                </a:solidFill>
                <a:latin typeface="+mn-lt"/>
                <a:ea typeface="+mn-ea"/>
                <a:cs typeface="+mn-cs"/>
              </a:rPr>
              <a:t>In the following section of the class, we will address best practices for identifying and preserving ex-employee data as well as arm students with actual tools to use in support of best practice policies.</a:t>
            </a:r>
          </a:p>
        </p:txBody>
      </p:sp>
      <p:sp>
        <p:nvSpPr>
          <p:cNvPr id="4" name="Slide Number Placeholder 3"/>
          <p:cNvSpPr>
            <a:spLocks noGrp="1"/>
          </p:cNvSpPr>
          <p:nvPr>
            <p:ph type="sldNum" sz="quarter" idx="5"/>
          </p:nvPr>
        </p:nvSpPr>
        <p:spPr/>
        <p:txBody>
          <a:bodyPr/>
          <a:lstStyle/>
          <a:p>
            <a:fld id="{6660A817-B229-4DB6-A4EA-F55DEA3555B2}" type="slidenum">
              <a:rPr lang="en-US" smtClean="0"/>
              <a:t>9</a:t>
            </a:fld>
            <a:endParaRPr lang="en-US" dirty="0"/>
          </a:p>
        </p:txBody>
      </p:sp>
    </p:spTree>
    <p:extLst>
      <p:ext uri="{BB962C8B-B14F-4D97-AF65-F5344CB8AC3E}">
        <p14:creationId xmlns:p14="http://schemas.microsoft.com/office/powerpoint/2010/main" val="4221177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kern="1200" dirty="0">
                <a:solidFill>
                  <a:schemeClr val="tx1"/>
                </a:solidFill>
                <a:latin typeface="+mn-lt"/>
                <a:ea typeface="+mn-ea"/>
                <a:cs typeface="+mn-cs"/>
              </a:rPr>
              <a:t>When an employee is terminated or resigns, there are several critical evidence identification and preservation steps organizations should perform.</a:t>
            </a:r>
          </a:p>
          <a:p>
            <a:pPr>
              <a:spcBef>
                <a:spcPts val="1200"/>
              </a:spcBef>
              <a:buClr>
                <a:srgbClr val="0070C0"/>
              </a:buClr>
            </a:pPr>
            <a:r>
              <a:rPr lang="en-US" sz="1200" kern="1200" dirty="0">
                <a:solidFill>
                  <a:schemeClr val="tx1"/>
                </a:solidFill>
                <a:latin typeface="+mn-lt"/>
                <a:ea typeface="+mn-ea"/>
                <a:cs typeface="+mn-cs"/>
              </a:rPr>
              <a:t>Some organizations choose to preserve all terminated employees’ electronic evidence whereas some organizations choose to only preserve “key” ex-employees’ data; a “key” employee is defined as an employee who is under a restrictive covenant or an employee who had access to an organization’s trade secrets, or perhaps a disgruntled ex-employee one can reasonably anticipate later suing one’s organization.</a:t>
            </a:r>
          </a:p>
          <a:p>
            <a:pPr>
              <a:spcBef>
                <a:spcPts val="1200"/>
              </a:spcBef>
              <a:buClr>
                <a:srgbClr val="0070C0"/>
              </a:buClr>
            </a:pPr>
            <a:r>
              <a:rPr lang="en-US" sz="1200" kern="1200" dirty="0">
                <a:solidFill>
                  <a:schemeClr val="tx1"/>
                </a:solidFill>
                <a:latin typeface="+mn-lt"/>
                <a:ea typeface="+mn-ea"/>
                <a:cs typeface="+mn-cs"/>
              </a:rPr>
              <a:t>It is not uncommon for organizations to have additional extensive preservation steps for terminated C-Suite employees given the C-Suite employees’ normally extensive access rights to company business systems.</a:t>
            </a:r>
          </a:p>
        </p:txBody>
      </p:sp>
      <p:sp>
        <p:nvSpPr>
          <p:cNvPr id="4" name="Slide Number Placeholder 3"/>
          <p:cNvSpPr>
            <a:spLocks noGrp="1"/>
          </p:cNvSpPr>
          <p:nvPr>
            <p:ph type="sldNum" sz="quarter" idx="5"/>
          </p:nvPr>
        </p:nvSpPr>
        <p:spPr/>
        <p:txBody>
          <a:bodyPr/>
          <a:lstStyle/>
          <a:p>
            <a:fld id="{6660A817-B229-4DB6-A4EA-F55DEA3555B2}" type="slidenum">
              <a:rPr lang="en-US" smtClean="0"/>
              <a:t>10</a:t>
            </a:fld>
            <a:endParaRPr lang="en-US" dirty="0"/>
          </a:p>
        </p:txBody>
      </p:sp>
    </p:spTree>
    <p:extLst>
      <p:ext uri="{BB962C8B-B14F-4D97-AF65-F5344CB8AC3E}">
        <p14:creationId xmlns:p14="http://schemas.microsoft.com/office/powerpoint/2010/main" val="3153469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kern="1200" dirty="0">
                <a:solidFill>
                  <a:schemeClr val="tx1"/>
                </a:solidFill>
                <a:latin typeface="+mn-lt"/>
                <a:ea typeface="+mn-ea"/>
                <a:cs typeface="+mn-cs"/>
              </a:rPr>
              <a:t>Upon employee turnover, the first step one must take is to identify and track all devices and accounts the former employee utilized.</a:t>
            </a:r>
          </a:p>
          <a:p>
            <a:pPr>
              <a:spcBef>
                <a:spcPts val="1200"/>
              </a:spcBef>
              <a:buClr>
                <a:srgbClr val="0070C0"/>
              </a:buClr>
            </a:pPr>
            <a:r>
              <a:rPr lang="en-US" sz="1200" kern="1200" dirty="0">
                <a:solidFill>
                  <a:schemeClr val="tx1"/>
                </a:solidFill>
                <a:latin typeface="+mn-lt"/>
                <a:ea typeface="+mn-ea"/>
                <a:cs typeface="+mn-cs"/>
              </a:rPr>
              <a:t>The class handout “EMPLOYEE EVIDENCE TRACKER” is a tool which organizations can use to insure that all devices and accounts used and accessed by a terminated employee are appropriately protected and preserved when employees are terminated.</a:t>
            </a:r>
          </a:p>
        </p:txBody>
      </p:sp>
      <p:sp>
        <p:nvSpPr>
          <p:cNvPr id="4" name="Slide Number Placeholder 3"/>
          <p:cNvSpPr>
            <a:spLocks noGrp="1"/>
          </p:cNvSpPr>
          <p:nvPr>
            <p:ph type="sldNum" sz="quarter" idx="5"/>
          </p:nvPr>
        </p:nvSpPr>
        <p:spPr/>
        <p:txBody>
          <a:bodyPr/>
          <a:lstStyle/>
          <a:p>
            <a:fld id="{6660A817-B229-4DB6-A4EA-F55DEA3555B2}" type="slidenum">
              <a:rPr lang="en-US" smtClean="0"/>
              <a:t>11</a:t>
            </a:fld>
            <a:endParaRPr lang="en-US" dirty="0"/>
          </a:p>
        </p:txBody>
      </p:sp>
    </p:spTree>
    <p:extLst>
      <p:ext uri="{BB962C8B-B14F-4D97-AF65-F5344CB8AC3E}">
        <p14:creationId xmlns:p14="http://schemas.microsoft.com/office/powerpoint/2010/main" val="1763562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buClr>
                <a:srgbClr val="0070C0"/>
              </a:buClr>
            </a:pPr>
            <a:r>
              <a:rPr lang="en-US" sz="1200" kern="1200" dirty="0">
                <a:solidFill>
                  <a:schemeClr val="tx1"/>
                </a:solidFill>
                <a:latin typeface="+mn-lt"/>
                <a:ea typeface="+mn-ea"/>
                <a:cs typeface="+mn-cs"/>
              </a:rPr>
              <a:t>Upon employee turnover, the first step one must take is to identify and track all devices and accounts the former employee utilized.</a:t>
            </a:r>
          </a:p>
          <a:p>
            <a:pPr>
              <a:spcBef>
                <a:spcPts val="1200"/>
              </a:spcBef>
              <a:buClr>
                <a:srgbClr val="0070C0"/>
              </a:buClr>
            </a:pPr>
            <a:r>
              <a:rPr lang="en-US" sz="1200" kern="1200" dirty="0">
                <a:solidFill>
                  <a:schemeClr val="tx1"/>
                </a:solidFill>
                <a:latin typeface="+mn-lt"/>
                <a:ea typeface="+mn-ea"/>
                <a:cs typeface="+mn-cs"/>
              </a:rPr>
              <a:t>The class handout “EMPLOYEE EVIDENCE TRACKER” is a tool which organizations can use to insure that all devices and accounts used and accessed by a terminated employee are appropriately protected and preserved when employees are terminated.</a:t>
            </a:r>
          </a:p>
        </p:txBody>
      </p:sp>
      <p:sp>
        <p:nvSpPr>
          <p:cNvPr id="4" name="Slide Number Placeholder 3"/>
          <p:cNvSpPr>
            <a:spLocks noGrp="1"/>
          </p:cNvSpPr>
          <p:nvPr>
            <p:ph type="sldNum" sz="quarter" idx="5"/>
          </p:nvPr>
        </p:nvSpPr>
        <p:spPr/>
        <p:txBody>
          <a:bodyPr/>
          <a:lstStyle/>
          <a:p>
            <a:fld id="{6660A817-B229-4DB6-A4EA-F55DEA3555B2}" type="slidenum">
              <a:rPr lang="en-US" smtClean="0"/>
              <a:t>12</a:t>
            </a:fld>
            <a:endParaRPr lang="en-US" dirty="0"/>
          </a:p>
        </p:txBody>
      </p:sp>
    </p:spTree>
    <p:extLst>
      <p:ext uri="{BB962C8B-B14F-4D97-AF65-F5344CB8AC3E}">
        <p14:creationId xmlns:p14="http://schemas.microsoft.com/office/powerpoint/2010/main" val="3406041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697598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3416792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1341354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13857942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227965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3274411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2615346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1935301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1984946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3707076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3048301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454125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1519635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198753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1355340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67059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63222BE-DBA2-4E07-A3F8-8B62695ACA8C}" type="datetimeFigureOut">
              <a:rPr lang="en-US" smtClean="0"/>
              <a:t>6/19/2019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076E4E9-5E0D-49F3-8285-A757CD2A8E66}" type="slidenum">
              <a:rPr lang="en-US" smtClean="0"/>
              <a:t>‹#›</a:t>
            </a:fld>
            <a:endParaRPr lang="en-US" dirty="0"/>
          </a:p>
        </p:txBody>
      </p:sp>
    </p:spTree>
    <p:extLst>
      <p:ext uri="{BB962C8B-B14F-4D97-AF65-F5344CB8AC3E}">
        <p14:creationId xmlns:p14="http://schemas.microsoft.com/office/powerpoint/2010/main" val="1751039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63222BE-DBA2-4E07-A3F8-8B62695ACA8C}" type="datetimeFigureOut">
              <a:rPr lang="en-US" smtClean="0"/>
              <a:t>6/19/2019</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076E4E9-5E0D-49F3-8285-A757CD2A8E66}" type="slidenum">
              <a:rPr lang="en-US" smtClean="0"/>
              <a:t>‹#›</a:t>
            </a:fld>
            <a:endParaRPr lang="en-US" dirty="0"/>
          </a:p>
        </p:txBody>
      </p:sp>
    </p:spTree>
    <p:extLst>
      <p:ext uri="{BB962C8B-B14F-4D97-AF65-F5344CB8AC3E}">
        <p14:creationId xmlns:p14="http://schemas.microsoft.com/office/powerpoint/2010/main" val="241130425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hyperlink" Target="http://www.whitepages.com&#8217;s/" TargetMode="External"/><Relationship Id="rId2" Type="http://schemas.openxmlformats.org/officeDocument/2006/relationships/notesSlide" Target="../notesSlides/notesSlide34.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4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9"/>
            <a:ext cx="8574622" cy="1725082"/>
          </a:xfrm>
        </p:spPr>
        <p:txBody>
          <a:bodyPr>
            <a:normAutofit fontScale="90000"/>
          </a:bodyPr>
          <a:lstStyle/>
          <a:p>
            <a:r>
              <a:rPr lang="en-US" sz="4400" b="1" dirty="0">
                <a:ea typeface="Calibri" panose="020F0502020204030204" pitchFamily="34" charset="0"/>
                <a:cs typeface="Times New Roman" panose="02020603050405020304" pitchFamily="18" charset="0"/>
              </a:rPr>
              <a:t>Employee Turnover and </a:t>
            </a:r>
            <a:br>
              <a:rPr lang="en-US" sz="4400" b="1" dirty="0">
                <a:ea typeface="Calibri" panose="020F0502020204030204" pitchFamily="34" charset="0"/>
                <a:cs typeface="Times New Roman" panose="02020603050405020304" pitchFamily="18" charset="0"/>
              </a:rPr>
            </a:br>
            <a:r>
              <a:rPr lang="en-US" sz="4400" b="1" dirty="0">
                <a:ea typeface="Calibri" panose="020F0502020204030204" pitchFamily="34" charset="0"/>
                <a:cs typeface="Times New Roman" panose="02020603050405020304" pitchFamily="18" charset="0"/>
              </a:rPr>
              <a:t>Computer Forensic Analysis</a:t>
            </a:r>
            <a:br>
              <a:rPr lang="en-US" sz="4400" b="1" dirty="0">
                <a:ea typeface="Calibri" panose="020F0502020204030204" pitchFamily="34" charset="0"/>
                <a:cs typeface="Times New Roman" panose="02020603050405020304" pitchFamily="18" charset="0"/>
              </a:rPr>
            </a:br>
            <a:r>
              <a:rPr lang="en-US" sz="4400" b="1" dirty="0">
                <a:ea typeface="Calibri" panose="020F0502020204030204" pitchFamily="34" charset="0"/>
                <a:cs typeface="Times New Roman" panose="02020603050405020304" pitchFamily="18" charset="0"/>
              </a:rPr>
              <a:t>Best Practices</a:t>
            </a:r>
            <a:endParaRPr lang="en-US" sz="4400" dirty="0"/>
          </a:p>
        </p:txBody>
      </p:sp>
      <p:pic>
        <p:nvPicPr>
          <p:cNvPr id="4" name="Picture 3">
            <a:extLst>
              <a:ext uri="{FF2B5EF4-FFF2-40B4-BE49-F238E27FC236}">
                <a16:creationId xmlns:a16="http://schemas.microsoft.com/office/drawing/2014/main" id="{59D463CD-9FE5-4AC5-A5B1-472060B6CC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75650" y="4614228"/>
            <a:ext cx="3292656" cy="1988928"/>
          </a:xfrm>
          <a:prstGeom prst="rect">
            <a:avLst/>
          </a:prstGeom>
        </p:spPr>
      </p:pic>
    </p:spTree>
    <p:extLst>
      <p:ext uri="{BB962C8B-B14F-4D97-AF65-F5344CB8AC3E}">
        <p14:creationId xmlns:p14="http://schemas.microsoft.com/office/powerpoint/2010/main" val="1212528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Employee Turnover Evidence Preservation</a:t>
            </a:r>
          </a:p>
        </p:txBody>
      </p:sp>
      <p:sp>
        <p:nvSpPr>
          <p:cNvPr id="3" name="Content Placeholder 2"/>
          <p:cNvSpPr txBox="1">
            <a:spLocks/>
          </p:cNvSpPr>
          <p:nvPr/>
        </p:nvSpPr>
        <p:spPr>
          <a:xfrm>
            <a:off x="1851296" y="13364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700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latin typeface="+mj-lt"/>
              </a:rPr>
              <a:t>When an employee is terminated or resigns, there are several critical evidence identification and preservation steps organizations should perform.</a:t>
            </a:r>
          </a:p>
          <a:p>
            <a:pPr>
              <a:spcBef>
                <a:spcPts val="1200"/>
              </a:spcBef>
              <a:buClr>
                <a:srgbClr val="0070C0"/>
              </a:buClr>
            </a:pPr>
            <a:r>
              <a:rPr lang="en-US" sz="3600" dirty="0">
                <a:latin typeface="+mj-lt"/>
              </a:rPr>
              <a:t>Some organizations choose to preserve all terminated employees’ electronic evidence whereas some organizations choose to only preserve “key” ex-employees’ data; a “key” employee is defined as an employee who is under a restrictive covenant or an employee who had access to an organization’s trade secrets, or perhaps a disgruntled ex-employee one can reasonably anticipate later suing one’s organization.</a:t>
            </a:r>
          </a:p>
          <a:p>
            <a:pPr>
              <a:spcBef>
                <a:spcPts val="1200"/>
              </a:spcBef>
              <a:buClr>
                <a:srgbClr val="0070C0"/>
              </a:buClr>
            </a:pPr>
            <a:r>
              <a:rPr lang="en-US" sz="3600" dirty="0">
                <a:latin typeface="+mj-lt"/>
              </a:rPr>
              <a:t>It is not uncommon for organizations to have additional extensive preservation steps for terminated C-Suite employees given the C-Suite employees’ normally extensive access rights to company business systems.</a:t>
            </a:r>
          </a:p>
        </p:txBody>
      </p:sp>
      <p:pic>
        <p:nvPicPr>
          <p:cNvPr id="6" name="Picture 5">
            <a:extLst>
              <a:ext uri="{FF2B5EF4-FFF2-40B4-BE49-F238E27FC236}">
                <a16:creationId xmlns:a16="http://schemas.microsoft.com/office/drawing/2014/main" id="{FE643A61-5911-46F4-9CDF-7545945439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1682434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Employee Turnover Evidence Tracking Tool</a:t>
            </a:r>
          </a:p>
        </p:txBody>
      </p:sp>
      <p:sp>
        <p:nvSpPr>
          <p:cNvPr id="3" name="Content Placeholder 2"/>
          <p:cNvSpPr txBox="1">
            <a:spLocks/>
          </p:cNvSpPr>
          <p:nvPr/>
        </p:nvSpPr>
        <p:spPr>
          <a:xfrm>
            <a:off x="1851296" y="13364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925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latin typeface="+mj-lt"/>
              </a:rPr>
              <a:t>Upon employee turnover, the first step one must take is to identify and track all devices and accounts the former employee utilized.</a:t>
            </a:r>
          </a:p>
          <a:p>
            <a:pPr>
              <a:spcBef>
                <a:spcPts val="1200"/>
              </a:spcBef>
              <a:buClr>
                <a:srgbClr val="0070C0"/>
              </a:buClr>
            </a:pPr>
            <a:r>
              <a:rPr lang="en-US" sz="3600" dirty="0">
                <a:latin typeface="+mj-lt"/>
              </a:rPr>
              <a:t>The class handout “EMPLOYEE EVIDENCE TRACKER” is a tool which organizations can use to insure that all devices and accounts used and accessed by a terminated employee are appropriately protected and preserved when employees are terminated.</a:t>
            </a:r>
          </a:p>
        </p:txBody>
      </p:sp>
      <p:pic>
        <p:nvPicPr>
          <p:cNvPr id="6" name="Picture 5">
            <a:extLst>
              <a:ext uri="{FF2B5EF4-FFF2-40B4-BE49-F238E27FC236}">
                <a16:creationId xmlns:a16="http://schemas.microsoft.com/office/drawing/2014/main" id="{9A5F64D8-499B-473C-B65E-4761CA3893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1316633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Employee Turnover Evidence Tracking Tool</a:t>
            </a:r>
          </a:p>
        </p:txBody>
      </p:sp>
      <p:sp>
        <p:nvSpPr>
          <p:cNvPr id="3" name="Content Placeholder 2"/>
          <p:cNvSpPr txBox="1">
            <a:spLocks/>
          </p:cNvSpPr>
          <p:nvPr/>
        </p:nvSpPr>
        <p:spPr>
          <a:xfrm>
            <a:off x="1851296" y="13364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latin typeface="+mj-lt"/>
              </a:rPr>
              <a:t>Upon employee turnover, the first step one must take is to identify and track all devices and accounts the former employee utilized.</a:t>
            </a:r>
          </a:p>
          <a:p>
            <a:pPr>
              <a:spcBef>
                <a:spcPts val="1200"/>
              </a:spcBef>
              <a:buClr>
                <a:srgbClr val="0070C0"/>
              </a:buClr>
            </a:pPr>
            <a:r>
              <a:rPr lang="en-US" sz="3600" dirty="0">
                <a:latin typeface="+mj-lt"/>
              </a:rPr>
              <a:t>The class handout “EMPLOYEE EVIDENCE TRACKER” is a tool which organizations can use to insure that all devices and accounts used and accessed by a terminated employee are appropriately protected and preserved when employees are terminated.</a:t>
            </a:r>
          </a:p>
          <a:p>
            <a:pPr>
              <a:spcBef>
                <a:spcPts val="1200"/>
              </a:spcBef>
              <a:buClr>
                <a:srgbClr val="0070C0"/>
              </a:buClr>
            </a:pPr>
            <a:r>
              <a:rPr lang="en-US" sz="3600" dirty="0">
                <a:latin typeface="+mj-lt"/>
              </a:rPr>
              <a:t>Please do not assume termed employees’ account passwords have been changed, document it!!!</a:t>
            </a:r>
          </a:p>
        </p:txBody>
      </p:sp>
      <p:pic>
        <p:nvPicPr>
          <p:cNvPr id="6" name="Picture 5">
            <a:extLst>
              <a:ext uri="{FF2B5EF4-FFF2-40B4-BE49-F238E27FC236}">
                <a16:creationId xmlns:a16="http://schemas.microsoft.com/office/drawing/2014/main" id="{7F930E02-BF16-4C39-A143-C498BAC8CE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2536947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9"/>
            <a:ext cx="8574622" cy="1725082"/>
          </a:xfrm>
        </p:spPr>
        <p:txBody>
          <a:bodyPr>
            <a:normAutofit/>
          </a:bodyPr>
          <a:lstStyle/>
          <a:p>
            <a:r>
              <a:rPr lang="en-US" sz="4400" b="1" dirty="0">
                <a:ea typeface="Calibri" panose="020F0502020204030204" pitchFamily="34" charset="0"/>
                <a:cs typeface="Times New Roman" panose="02020603050405020304" pitchFamily="18" charset="0"/>
              </a:rPr>
              <a:t>WORKSTATION FORENSIC IMAGING</a:t>
            </a:r>
            <a:endParaRPr lang="en-US" sz="4400" dirty="0"/>
          </a:p>
        </p:txBody>
      </p:sp>
      <p:pic>
        <p:nvPicPr>
          <p:cNvPr id="5" name="Picture 4">
            <a:extLst>
              <a:ext uri="{FF2B5EF4-FFF2-40B4-BE49-F238E27FC236}">
                <a16:creationId xmlns:a16="http://schemas.microsoft.com/office/drawing/2014/main" id="{86297D17-C815-4C99-BD44-58641750EC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2889864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Workstation Forensic Imaging</a:t>
            </a:r>
          </a:p>
        </p:txBody>
      </p:sp>
      <p:sp>
        <p:nvSpPr>
          <p:cNvPr id="3" name="Content Placeholder 2"/>
          <p:cNvSpPr txBox="1">
            <a:spLocks/>
          </p:cNvSpPr>
          <p:nvPr/>
        </p:nvSpPr>
        <p:spPr>
          <a:xfrm>
            <a:off x="1851296" y="13364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latin typeface="+mj-lt"/>
              </a:rPr>
              <a:t>Terminated C-Suite and “key” former employees’ workstations should be forensically imaged and the forensic images should be stored for a reasonable amount of time so that, in the event an issue arises in the future, forensic analysis of the ex-employees’ workstations may be performed.</a:t>
            </a:r>
          </a:p>
        </p:txBody>
      </p:sp>
      <p:pic>
        <p:nvPicPr>
          <p:cNvPr id="6" name="Picture 5">
            <a:extLst>
              <a:ext uri="{FF2B5EF4-FFF2-40B4-BE49-F238E27FC236}">
                <a16:creationId xmlns:a16="http://schemas.microsoft.com/office/drawing/2014/main" id="{F23F63C4-3F1A-4269-80A2-7E96BEACCC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2184524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Employee Turnover Manual</a:t>
            </a:r>
          </a:p>
        </p:txBody>
      </p:sp>
      <p:sp>
        <p:nvSpPr>
          <p:cNvPr id="3" name="Content Placeholder 2"/>
          <p:cNvSpPr txBox="1">
            <a:spLocks/>
          </p:cNvSpPr>
          <p:nvPr/>
        </p:nvSpPr>
        <p:spPr>
          <a:xfrm>
            <a:off x="1851296" y="13364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latin typeface="+mj-lt"/>
              </a:rPr>
              <a:t>The class handout “Employee Turnover Manual” provides step by step instructions on creating forensic images of former employees’ workstations.</a:t>
            </a:r>
          </a:p>
          <a:p>
            <a:pPr>
              <a:spcBef>
                <a:spcPts val="1200"/>
              </a:spcBef>
              <a:buClr>
                <a:srgbClr val="0070C0"/>
              </a:buClr>
            </a:pPr>
            <a:r>
              <a:rPr lang="en-US" sz="3600" dirty="0">
                <a:latin typeface="+mj-lt"/>
              </a:rPr>
              <a:t>Assuming a forensic image of an ex-employee’s computer has been created, forensic analysis of that computer can be undertaken in the event future concerns arise.</a:t>
            </a:r>
          </a:p>
        </p:txBody>
      </p:sp>
      <p:pic>
        <p:nvPicPr>
          <p:cNvPr id="6" name="Picture 5">
            <a:extLst>
              <a:ext uri="{FF2B5EF4-FFF2-40B4-BE49-F238E27FC236}">
                <a16:creationId xmlns:a16="http://schemas.microsoft.com/office/drawing/2014/main" id="{F7BB84C8-5F59-4334-A6F7-7986B9E522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1695748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C-Suite Employee Additional Considerations</a:t>
            </a:r>
          </a:p>
        </p:txBody>
      </p:sp>
      <p:sp>
        <p:nvSpPr>
          <p:cNvPr id="3" name="Content Placeholder 2"/>
          <p:cNvSpPr txBox="1">
            <a:spLocks/>
          </p:cNvSpPr>
          <p:nvPr/>
        </p:nvSpPr>
        <p:spPr>
          <a:xfrm>
            <a:off x="1851296" y="13364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latin typeface="+mj-lt"/>
              </a:rPr>
              <a:t>It is common to encounter significant data theft performed by C-Suite (CEO/COO/CFO) employees </a:t>
            </a:r>
            <a:r>
              <a:rPr lang="en-US" sz="3600" b="1" dirty="0">
                <a:latin typeface="+mj-lt"/>
              </a:rPr>
              <a:t>at least three weeks before such employees formally resign.</a:t>
            </a:r>
          </a:p>
          <a:p>
            <a:pPr>
              <a:spcBef>
                <a:spcPts val="1200"/>
              </a:spcBef>
              <a:buClr>
                <a:srgbClr val="0070C0"/>
              </a:buClr>
            </a:pPr>
            <a:r>
              <a:rPr lang="en-US" sz="3600" dirty="0">
                <a:latin typeface="+mj-lt"/>
              </a:rPr>
              <a:t>Organizations should consider engaging independent 3</a:t>
            </a:r>
            <a:r>
              <a:rPr lang="en-US" sz="3600" baseline="30000" dirty="0">
                <a:latin typeface="+mj-lt"/>
              </a:rPr>
              <a:t>rd</a:t>
            </a:r>
            <a:r>
              <a:rPr lang="en-US" sz="3600" dirty="0">
                <a:latin typeface="+mj-lt"/>
              </a:rPr>
              <a:t> party shield computer forensic specialists to preserve all devices, accounts and user activity logs for C-Suite employees as well as for “sensitive” situations for which one could reasonably anticipate forensic analysis and sworn testimony.</a:t>
            </a:r>
          </a:p>
        </p:txBody>
      </p:sp>
      <p:pic>
        <p:nvPicPr>
          <p:cNvPr id="6" name="Picture 5">
            <a:extLst>
              <a:ext uri="{FF2B5EF4-FFF2-40B4-BE49-F238E27FC236}">
                <a16:creationId xmlns:a16="http://schemas.microsoft.com/office/drawing/2014/main" id="{123052CD-60CC-4BA2-BDD3-5BF872C9CB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3734285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9"/>
            <a:ext cx="8574622" cy="1725082"/>
          </a:xfrm>
        </p:spPr>
        <p:txBody>
          <a:bodyPr>
            <a:normAutofit/>
          </a:bodyPr>
          <a:lstStyle/>
          <a:p>
            <a:r>
              <a:rPr lang="en-US" sz="4400" b="1" dirty="0">
                <a:ea typeface="Calibri" panose="020F0502020204030204" pitchFamily="34" charset="0"/>
                <a:cs typeface="Times New Roman" panose="02020603050405020304" pitchFamily="18" charset="0"/>
              </a:rPr>
              <a:t>Forensic Analysis Best Practices</a:t>
            </a:r>
            <a:endParaRPr lang="en-US" sz="4400" dirty="0"/>
          </a:p>
        </p:txBody>
      </p:sp>
      <p:pic>
        <p:nvPicPr>
          <p:cNvPr id="5" name="Picture 4">
            <a:extLst>
              <a:ext uri="{FF2B5EF4-FFF2-40B4-BE49-F238E27FC236}">
                <a16:creationId xmlns:a16="http://schemas.microsoft.com/office/drawing/2014/main" id="{E128BD22-7DDF-4D91-9257-568996499E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3164956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Establishing a Timeline of Events</a:t>
            </a:r>
          </a:p>
        </p:txBody>
      </p:sp>
      <p:sp>
        <p:nvSpPr>
          <p:cNvPr id="3" name="Content Placeholder 2"/>
          <p:cNvSpPr txBox="1">
            <a:spLocks/>
          </p:cNvSpPr>
          <p:nvPr/>
        </p:nvSpPr>
        <p:spPr>
          <a:xfrm>
            <a:off x="1851296" y="13364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700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latin typeface="+mj-lt"/>
              </a:rPr>
              <a:t>One should record and track key events related to every internal investigation or dispute with parties outside of one’s organization.</a:t>
            </a:r>
          </a:p>
          <a:p>
            <a:pPr>
              <a:spcBef>
                <a:spcPts val="1200"/>
              </a:spcBef>
              <a:buClr>
                <a:srgbClr val="0070C0"/>
              </a:buClr>
            </a:pPr>
            <a:r>
              <a:rPr lang="en-US" sz="3600" dirty="0">
                <a:latin typeface="+mj-lt"/>
              </a:rPr>
              <a:t>For example, in a theft of trade secrets matter, key events will always include:</a:t>
            </a:r>
          </a:p>
          <a:p>
            <a:pPr lvl="1">
              <a:spcBef>
                <a:spcPts val="1200"/>
              </a:spcBef>
              <a:buClr>
                <a:srgbClr val="0070C0"/>
              </a:buClr>
            </a:pPr>
            <a:r>
              <a:rPr lang="en-US" sz="3200" dirty="0">
                <a:latin typeface="+mj-lt"/>
              </a:rPr>
              <a:t>The date a former employee formally resigned</a:t>
            </a:r>
          </a:p>
          <a:p>
            <a:pPr lvl="1">
              <a:spcBef>
                <a:spcPts val="1200"/>
              </a:spcBef>
              <a:buClr>
                <a:srgbClr val="0070C0"/>
              </a:buClr>
            </a:pPr>
            <a:r>
              <a:rPr lang="en-US" sz="3200" dirty="0">
                <a:latin typeface="+mj-lt"/>
              </a:rPr>
              <a:t>The data a former employee turned in their company provided computer and phone</a:t>
            </a:r>
          </a:p>
          <a:p>
            <a:pPr lvl="1">
              <a:spcBef>
                <a:spcPts val="1200"/>
              </a:spcBef>
              <a:buClr>
                <a:srgbClr val="0070C0"/>
              </a:buClr>
            </a:pPr>
            <a:r>
              <a:rPr lang="en-US" sz="3200" dirty="0">
                <a:latin typeface="+mj-lt"/>
              </a:rPr>
              <a:t>The date a former employee began work at his/her new employer.</a:t>
            </a:r>
          </a:p>
          <a:p>
            <a:pPr marL="457200" lvl="1" indent="0">
              <a:spcBef>
                <a:spcPts val="1200"/>
              </a:spcBef>
              <a:buClr>
                <a:srgbClr val="0070C0"/>
              </a:buClr>
              <a:buNone/>
            </a:pPr>
            <a:r>
              <a:rPr lang="en-US" sz="3200" dirty="0">
                <a:latin typeface="+mj-lt"/>
              </a:rPr>
              <a:t>Based upon the Timeline of Events, activities uncovered during forensic analysis can be placed into context; was the former employee simply “doing their job” or was there no conceivable business reason for the former employee to be sending themselves trade secret documents a week after formally resigning.</a:t>
            </a:r>
            <a:endParaRPr lang="en-US" sz="3200" dirty="0"/>
          </a:p>
          <a:p>
            <a:pPr marL="0" indent="0">
              <a:spcBef>
                <a:spcPts val="1200"/>
              </a:spcBef>
              <a:buClr>
                <a:srgbClr val="0070C0"/>
              </a:buClr>
              <a:buNone/>
            </a:pPr>
            <a:endParaRPr lang="en-US" sz="3600" dirty="0">
              <a:latin typeface="+mj-lt"/>
            </a:endParaRPr>
          </a:p>
        </p:txBody>
      </p:sp>
      <p:pic>
        <p:nvPicPr>
          <p:cNvPr id="6" name="Picture 5">
            <a:extLst>
              <a:ext uri="{FF2B5EF4-FFF2-40B4-BE49-F238E27FC236}">
                <a16:creationId xmlns:a16="http://schemas.microsoft.com/office/drawing/2014/main" id="{EDCCB80C-851A-4A9A-A0C7-754C5B34CD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1000" y="5922206"/>
            <a:ext cx="1127306" cy="680949"/>
          </a:xfrm>
          <a:prstGeom prst="rect">
            <a:avLst/>
          </a:prstGeom>
        </p:spPr>
      </p:pic>
    </p:spTree>
    <p:extLst>
      <p:ext uri="{BB962C8B-B14F-4D97-AF65-F5344CB8AC3E}">
        <p14:creationId xmlns:p14="http://schemas.microsoft.com/office/powerpoint/2010/main" val="2881810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Best Practice #2 – Key Word Search Terms</a:t>
            </a:r>
          </a:p>
        </p:txBody>
      </p:sp>
      <p:sp>
        <p:nvSpPr>
          <p:cNvPr id="3" name="Content Placeholder 2"/>
          <p:cNvSpPr txBox="1">
            <a:spLocks/>
          </p:cNvSpPr>
          <p:nvPr/>
        </p:nvSpPr>
        <p:spPr>
          <a:xfrm>
            <a:off x="1851296" y="13364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550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latin typeface="+mj-lt"/>
              </a:rPr>
              <a:t>At the outset of a forensic analysis case, it is important to create and maintain a list of Key Word search terms.</a:t>
            </a:r>
          </a:p>
          <a:p>
            <a:pPr>
              <a:spcBef>
                <a:spcPts val="1200"/>
              </a:spcBef>
              <a:buClr>
                <a:srgbClr val="0070C0"/>
              </a:buClr>
            </a:pPr>
            <a:r>
              <a:rPr lang="en-US" sz="3600" dirty="0">
                <a:latin typeface="+mj-lt"/>
              </a:rPr>
              <a:t>Key Word search terms can include people’s names, email addresses, cell phone numbers, company names and product names.</a:t>
            </a:r>
          </a:p>
          <a:p>
            <a:pPr>
              <a:spcBef>
                <a:spcPts val="1200"/>
              </a:spcBef>
              <a:buClr>
                <a:srgbClr val="0070C0"/>
              </a:buClr>
            </a:pPr>
            <a:r>
              <a:rPr lang="en-US" sz="3600" dirty="0">
                <a:latin typeface="+mj-lt"/>
              </a:rPr>
              <a:t>Typically a given matter’s Key Word search terms will change and evolve in an iterative fashion as new evidence is uncovered.</a:t>
            </a:r>
          </a:p>
          <a:p>
            <a:pPr>
              <a:spcBef>
                <a:spcPts val="1200"/>
              </a:spcBef>
              <a:buClr>
                <a:srgbClr val="0070C0"/>
              </a:buClr>
            </a:pPr>
            <a:r>
              <a:rPr lang="en-US" sz="3600" dirty="0">
                <a:latin typeface="+mj-lt"/>
              </a:rPr>
              <a:t>Forensic tools allow for multiple Key Word search terms to be run concurrently;  Key Word responsive hits can then be reviewed in a targeted and cost effective manner.</a:t>
            </a:r>
          </a:p>
          <a:p>
            <a:pPr>
              <a:spcBef>
                <a:spcPts val="1200"/>
              </a:spcBef>
              <a:buClr>
                <a:srgbClr val="0070C0"/>
              </a:buClr>
            </a:pPr>
            <a:r>
              <a:rPr lang="en-US" sz="3600" dirty="0">
                <a:latin typeface="+mj-lt"/>
              </a:rPr>
              <a:t>Key Word search term hits will appear in computer system files as well as email and office type files</a:t>
            </a:r>
          </a:p>
          <a:p>
            <a:pPr>
              <a:spcBef>
                <a:spcPts val="1200"/>
              </a:spcBef>
              <a:buClr>
                <a:srgbClr val="0070C0"/>
              </a:buClr>
            </a:pPr>
            <a:r>
              <a:rPr lang="en-US" sz="3600" dirty="0">
                <a:latin typeface="+mj-lt"/>
              </a:rPr>
              <a:t>Key Word hits in system files can and often do inform forensic analysis such as the instances where efforts have been made to destroy evidence.  System files are files that a computer uses to function and typically unknown to most computer users.</a:t>
            </a:r>
            <a:endParaRPr lang="en-US" sz="3600" dirty="0"/>
          </a:p>
          <a:p>
            <a:pPr marL="0" indent="0">
              <a:spcBef>
                <a:spcPts val="1200"/>
              </a:spcBef>
              <a:buClr>
                <a:srgbClr val="0070C0"/>
              </a:buClr>
              <a:buNone/>
            </a:pPr>
            <a:endParaRPr lang="en-US" sz="3600" dirty="0">
              <a:latin typeface="+mj-lt"/>
            </a:endParaRPr>
          </a:p>
        </p:txBody>
      </p:sp>
      <p:pic>
        <p:nvPicPr>
          <p:cNvPr id="6" name="Picture 5">
            <a:extLst>
              <a:ext uri="{FF2B5EF4-FFF2-40B4-BE49-F238E27FC236}">
                <a16:creationId xmlns:a16="http://schemas.microsoft.com/office/drawing/2014/main" id="{AA9831C9-E753-454D-9198-9B321C60CC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3387201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2359" y="927888"/>
            <a:ext cx="5572236" cy="1300356"/>
          </a:xfrm>
          <a:prstGeom prst="rect">
            <a:avLst/>
          </a:prstGeom>
          <a:noFill/>
        </p:spPr>
        <p:txBody>
          <a:bodyPr wrap="square" lIns="68580" tIns="34290" rIns="68580" bIns="34290">
            <a:spAutoFit/>
          </a:bodyPr>
          <a:lstStyle/>
          <a:p>
            <a:pPr algn="ctr"/>
            <a:r>
              <a:rPr lang="en-US" sz="4000" dirty="0">
                <a:ln w="0"/>
                <a:solidFill>
                  <a:srgbClr val="0070C0"/>
                </a:solidFill>
                <a:effectLst>
                  <a:reflection blurRad="6350" stA="53000" endA="300" endPos="35500" dir="5400000" sy="-90000" algn="bl" rotWithShape="0"/>
                </a:effectLst>
              </a:rPr>
              <a:t>THIS PRESENTATION IS</a:t>
            </a:r>
          </a:p>
          <a:p>
            <a:pPr algn="ctr"/>
            <a:r>
              <a:rPr lang="en-US" sz="4000" dirty="0">
                <a:ln w="0"/>
                <a:solidFill>
                  <a:srgbClr val="0070C0"/>
                </a:solidFill>
                <a:effectLst>
                  <a:reflection blurRad="6350" stA="53000" endA="300" endPos="35500" dir="5400000" sy="-90000" algn="bl" rotWithShape="0"/>
                </a:effectLst>
              </a:rPr>
              <a:t>BROUGHT TO YOU BY:</a:t>
            </a:r>
          </a:p>
        </p:txBody>
      </p:sp>
      <p:pic>
        <p:nvPicPr>
          <p:cNvPr id="6" name="Picture 5">
            <a:extLst>
              <a:ext uri="{FF2B5EF4-FFF2-40B4-BE49-F238E27FC236}">
                <a16:creationId xmlns:a16="http://schemas.microsoft.com/office/drawing/2014/main" id="{14CA6F1D-7D3D-4B27-A5BD-32688CE49C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6350" y="2148785"/>
            <a:ext cx="5689600" cy="3436801"/>
          </a:xfrm>
          <a:prstGeom prst="rect">
            <a:avLst/>
          </a:prstGeom>
        </p:spPr>
      </p:pic>
    </p:spTree>
    <p:extLst>
      <p:ext uri="{BB962C8B-B14F-4D97-AF65-F5344CB8AC3E}">
        <p14:creationId xmlns:p14="http://schemas.microsoft.com/office/powerpoint/2010/main" val="4282689876"/>
      </p:ext>
    </p:extLst>
  </p:cSld>
  <p:clrMapOvr>
    <a:masterClrMapping/>
  </p:clrMapOvr>
  <p:transition spd="slow" advClick="0" advTm="1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800"/>
                                        <p:tgtEl>
                                          <p:spTgt spid="2"/>
                                        </p:tgtEl>
                                      </p:cBhvr>
                                    </p:animEffect>
                                  </p:childTnLst>
                                </p:cTn>
                              </p:par>
                              <p:par>
                                <p:cTn id="8" presetID="10" presetClass="exit" presetSubtype="0" fill="hold" grpId="0" nodeType="withEffect">
                                  <p:stCondLst>
                                    <p:cond delay="3200"/>
                                  </p:stCondLst>
                                  <p:childTnLst>
                                    <p:animEffect transition="out" filter="fade">
                                      <p:cBhvr>
                                        <p:cTn id="9" dur="2700"/>
                                        <p:tgtEl>
                                          <p:spTgt spid="2"/>
                                        </p:tgtEl>
                                      </p:cBhvr>
                                    </p:animEffect>
                                    <p:set>
                                      <p:cBhvr>
                                        <p:cTn id="10" dur="1" fill="hold">
                                          <p:stCondLst>
                                            <p:cond delay="26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ea typeface="Calibri" panose="020F0502020204030204" pitchFamily="34" charset="0"/>
                <a:cs typeface="Times New Roman" panose="02020603050405020304" pitchFamily="18" charset="0"/>
              </a:rPr>
              <a:t>Evidence Recoverable From Computers and Smartphones</a:t>
            </a:r>
            <a:endParaRPr lang="en-US" dirty="0"/>
          </a:p>
        </p:txBody>
      </p:sp>
      <p:pic>
        <p:nvPicPr>
          <p:cNvPr id="5" name="Picture 4">
            <a:extLst>
              <a:ext uri="{FF2B5EF4-FFF2-40B4-BE49-F238E27FC236}">
                <a16:creationId xmlns:a16="http://schemas.microsoft.com/office/drawing/2014/main" id="{DC7708FE-0592-417A-9797-4F85EAD3D6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2687536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75000" lnSpcReduction="2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Computers and Phones </a:t>
            </a:r>
            <a:r>
              <a:rPr lang="en-US" b="1"/>
              <a:t>Work Like </a:t>
            </a:r>
            <a:r>
              <a:rPr lang="en-US" b="1" dirty="0"/>
              <a:t>Digital Video Recorders</a:t>
            </a:r>
          </a:p>
        </p:txBody>
      </p:sp>
      <p:sp>
        <p:nvSpPr>
          <p:cNvPr id="3" name="Content Placeholder 2"/>
          <p:cNvSpPr txBox="1">
            <a:spLocks/>
          </p:cNvSpPr>
          <p:nvPr/>
        </p:nvSpPr>
        <p:spPr>
          <a:xfrm>
            <a:off x="2016396" y="1228583"/>
            <a:ext cx="9222536"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2800" dirty="0">
                <a:latin typeface="+mj-lt"/>
              </a:rPr>
              <a:t>Television broadcasts disappear completely from one’s TV after a broadcast ends unless one records shows using a Digital Video Recorder.</a:t>
            </a:r>
          </a:p>
          <a:p>
            <a:pPr>
              <a:spcBef>
                <a:spcPts val="1200"/>
              </a:spcBef>
              <a:buClr>
                <a:srgbClr val="0070C0"/>
              </a:buClr>
            </a:pPr>
            <a:r>
              <a:rPr lang="en-US" sz="2800" dirty="0">
                <a:latin typeface="+mj-lt"/>
              </a:rPr>
              <a:t> Content viewed on the Internet using a computer is stored on the computer that browsed the Internet just like a Digital Video Recorder.</a:t>
            </a:r>
          </a:p>
          <a:p>
            <a:pPr>
              <a:spcBef>
                <a:spcPts val="1200"/>
              </a:spcBef>
              <a:buClr>
                <a:srgbClr val="0070C0"/>
              </a:buClr>
            </a:pPr>
            <a:r>
              <a:rPr lang="en-US" sz="2800" dirty="0">
                <a:latin typeface="+mj-lt"/>
              </a:rPr>
              <a:t>As a result, forensic software is often able to recover evidence from computers and smartphones that most people are not aware can be recovered.</a:t>
            </a:r>
          </a:p>
        </p:txBody>
      </p:sp>
      <p:pic>
        <p:nvPicPr>
          <p:cNvPr id="6" name="Picture 5">
            <a:extLst>
              <a:ext uri="{FF2B5EF4-FFF2-40B4-BE49-F238E27FC236}">
                <a16:creationId xmlns:a16="http://schemas.microsoft.com/office/drawing/2014/main" id="{4D90A0FD-78D9-4CA1-99C0-16089EB77F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3477690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60000" lnSpcReduction="2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Types of Evidence Recoverable Directly From Computers and Smartphones</a:t>
            </a:r>
          </a:p>
        </p:txBody>
      </p:sp>
      <p:sp>
        <p:nvSpPr>
          <p:cNvPr id="3" name="Content Placeholder 2"/>
          <p:cNvSpPr txBox="1">
            <a:spLocks/>
          </p:cNvSpPr>
          <p:nvPr/>
        </p:nvSpPr>
        <p:spPr>
          <a:xfrm>
            <a:off x="2016396" y="1228583"/>
            <a:ext cx="9222536"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2800" dirty="0">
                <a:latin typeface="+mj-lt"/>
              </a:rPr>
              <a:t>3</a:t>
            </a:r>
            <a:r>
              <a:rPr lang="en-US" sz="2800" baseline="30000" dirty="0">
                <a:latin typeface="+mj-lt"/>
              </a:rPr>
              <a:t>rd</a:t>
            </a:r>
            <a:r>
              <a:rPr lang="en-US" sz="2800" dirty="0">
                <a:latin typeface="+mj-lt"/>
              </a:rPr>
              <a:t> Party Email:  Gmail, Yahoo Email, AOL Email, Comcast Email, Etc.</a:t>
            </a:r>
          </a:p>
          <a:p>
            <a:pPr>
              <a:spcBef>
                <a:spcPts val="1200"/>
              </a:spcBef>
              <a:buClr>
                <a:srgbClr val="0070C0"/>
              </a:buClr>
            </a:pPr>
            <a:r>
              <a:rPr lang="en-US" sz="2800" dirty="0">
                <a:latin typeface="+mj-lt"/>
              </a:rPr>
              <a:t>Social Media:  Facebook Wall Postings, Facebook Messenger Messages, Instagram, Etc.</a:t>
            </a:r>
          </a:p>
          <a:p>
            <a:pPr>
              <a:spcBef>
                <a:spcPts val="1200"/>
              </a:spcBef>
              <a:buClr>
                <a:srgbClr val="0070C0"/>
              </a:buClr>
            </a:pPr>
            <a:r>
              <a:rPr lang="en-US" sz="2800" dirty="0">
                <a:latin typeface="+mj-lt"/>
              </a:rPr>
              <a:t>Locations the Computer/Smartphone User has been and the locations people the </a:t>
            </a:r>
            <a:r>
              <a:rPr lang="en-US" sz="2800" dirty="0"/>
              <a:t>Computer/Smartphone User has been communication with including specific addresses, dates</a:t>
            </a:r>
            <a:r>
              <a:rPr lang="en-US" sz="2800" dirty="0">
                <a:latin typeface="+mj-lt"/>
              </a:rPr>
              <a:t> and places.</a:t>
            </a:r>
          </a:p>
        </p:txBody>
      </p:sp>
      <p:pic>
        <p:nvPicPr>
          <p:cNvPr id="6" name="Picture 5">
            <a:extLst>
              <a:ext uri="{FF2B5EF4-FFF2-40B4-BE49-F238E27FC236}">
                <a16:creationId xmlns:a16="http://schemas.microsoft.com/office/drawing/2014/main" id="{DC0E10F7-C469-4969-AE61-D3DEF84641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3639653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ea typeface="Calibri" panose="020F0502020204030204" pitchFamily="34" charset="0"/>
                <a:cs typeface="Times New Roman" panose="02020603050405020304" pitchFamily="18" charset="0"/>
              </a:rPr>
              <a:t>War Stories</a:t>
            </a:r>
            <a:endParaRPr lang="en-US" dirty="0"/>
          </a:p>
        </p:txBody>
      </p:sp>
      <p:pic>
        <p:nvPicPr>
          <p:cNvPr id="5" name="Picture 4">
            <a:extLst>
              <a:ext uri="{FF2B5EF4-FFF2-40B4-BE49-F238E27FC236}">
                <a16:creationId xmlns:a16="http://schemas.microsoft.com/office/drawing/2014/main" id="{8C9A67FF-1CF1-4947-B123-32969FAFEE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260561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WAR STORY#1 – Racist Facebook Wall Post</a:t>
            </a:r>
          </a:p>
        </p:txBody>
      </p:sp>
      <p:sp>
        <p:nvSpPr>
          <p:cNvPr id="3" name="Content Placeholder 2"/>
          <p:cNvSpPr txBox="1">
            <a:spLocks/>
          </p:cNvSpPr>
          <p:nvPr/>
        </p:nvSpPr>
        <p:spPr>
          <a:xfrm>
            <a:off x="2016396" y="1228583"/>
            <a:ext cx="9222536"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2800" b="1" dirty="0">
                <a:latin typeface="+mj-lt"/>
              </a:rPr>
              <a:t>Background:  </a:t>
            </a:r>
            <a:r>
              <a:rPr lang="en-US" sz="2800" dirty="0">
                <a:latin typeface="+mj-lt"/>
              </a:rPr>
              <a:t>In a Labor and Employment matter, Tyger was engaged to perform forensic preservation and analysis of a corporate client’s former employee’s work laptop and smartphone.  The corporate client’s former employee had sued her former employer for racial discrimination and wrongful termination.</a:t>
            </a:r>
          </a:p>
          <a:p>
            <a:pPr>
              <a:spcBef>
                <a:spcPts val="1200"/>
              </a:spcBef>
              <a:buClr>
                <a:srgbClr val="0070C0"/>
              </a:buClr>
            </a:pPr>
            <a:r>
              <a:rPr lang="en-US" sz="2800" dirty="0">
                <a:latin typeface="+mj-lt"/>
              </a:rPr>
              <a:t>A forensic image was created of the former employee’s work laptop</a:t>
            </a:r>
          </a:p>
          <a:p>
            <a:pPr>
              <a:spcBef>
                <a:spcPts val="1200"/>
              </a:spcBef>
              <a:buClr>
                <a:srgbClr val="0070C0"/>
              </a:buClr>
            </a:pPr>
            <a:r>
              <a:rPr lang="en-US" sz="2800" dirty="0">
                <a:latin typeface="+mj-lt"/>
              </a:rPr>
              <a:t>A forensic tool called Internet Evidence Finder was able to recover Facebook wall postings the former employee had made to her own Facebook account using her former work computer within a “temporary” internet browser file.</a:t>
            </a:r>
          </a:p>
        </p:txBody>
      </p:sp>
      <p:pic>
        <p:nvPicPr>
          <p:cNvPr id="6" name="Picture 5">
            <a:extLst>
              <a:ext uri="{FF2B5EF4-FFF2-40B4-BE49-F238E27FC236}">
                <a16:creationId xmlns:a16="http://schemas.microsoft.com/office/drawing/2014/main" id="{FA50EF31-9F04-4D8D-8955-E0BF182326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286320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67500" lnSpcReduction="2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WAR STORY #2 – MacBook Training and Snippets Databases</a:t>
            </a:r>
          </a:p>
        </p:txBody>
      </p:sp>
      <p:sp>
        <p:nvSpPr>
          <p:cNvPr id="3" name="Content Placeholder 2"/>
          <p:cNvSpPr txBox="1">
            <a:spLocks/>
          </p:cNvSpPr>
          <p:nvPr/>
        </p:nvSpPr>
        <p:spPr>
          <a:xfrm>
            <a:off x="2016396" y="1105953"/>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2800" b="1" dirty="0">
                <a:latin typeface="+mj-lt"/>
              </a:rPr>
              <a:t>Background:  </a:t>
            </a:r>
            <a:r>
              <a:rPr lang="en-US" sz="2800" dirty="0">
                <a:latin typeface="+mj-lt"/>
              </a:rPr>
              <a:t>In a theft of trade secrets matter, forensic analysis of a corporate client’s former employee’s MacBook identifies two key sources of evidence:</a:t>
            </a:r>
          </a:p>
          <a:p>
            <a:pPr lvl="1">
              <a:spcBef>
                <a:spcPts val="1200"/>
              </a:spcBef>
              <a:buClr>
                <a:srgbClr val="0070C0"/>
              </a:buClr>
            </a:pPr>
            <a:r>
              <a:rPr lang="en-US" sz="2800" b="1" dirty="0">
                <a:latin typeface="+mj-lt"/>
              </a:rPr>
              <a:t>Training.DB-WAL</a:t>
            </a:r>
          </a:p>
          <a:p>
            <a:pPr lvl="2">
              <a:spcBef>
                <a:spcPts val="1200"/>
              </a:spcBef>
              <a:buClr>
                <a:srgbClr val="0070C0"/>
              </a:buClr>
            </a:pPr>
            <a:r>
              <a:rPr lang="en-US" sz="2600" dirty="0"/>
              <a:t>/Users/JDoe/Library/Suggestions/</a:t>
            </a:r>
            <a:r>
              <a:rPr lang="en-US" sz="2600" b="1" dirty="0"/>
              <a:t>training.db-wal</a:t>
            </a:r>
            <a:endParaRPr lang="en-US" sz="2600" b="1" dirty="0">
              <a:latin typeface="+mj-lt"/>
            </a:endParaRPr>
          </a:p>
          <a:p>
            <a:pPr lvl="1">
              <a:spcBef>
                <a:spcPts val="1200"/>
              </a:spcBef>
              <a:buClr>
                <a:srgbClr val="0070C0"/>
              </a:buClr>
            </a:pPr>
            <a:r>
              <a:rPr lang="en-US" sz="2800" b="1" dirty="0"/>
              <a:t>Snippets.DB-WAL</a:t>
            </a:r>
            <a:endParaRPr lang="en-US" sz="2800" b="1" dirty="0">
              <a:latin typeface="+mj-lt"/>
            </a:endParaRPr>
          </a:p>
          <a:p>
            <a:pPr lvl="2">
              <a:spcBef>
                <a:spcPts val="1200"/>
              </a:spcBef>
              <a:buClr>
                <a:srgbClr val="0070C0"/>
              </a:buClr>
            </a:pPr>
            <a:r>
              <a:rPr lang="en-US" sz="2600" dirty="0"/>
              <a:t>/Users/JDoe/Library/Suggestions/</a:t>
            </a:r>
            <a:r>
              <a:rPr lang="en-US" sz="2600" b="1" dirty="0"/>
              <a:t>snippets.db-wal</a:t>
            </a:r>
          </a:p>
          <a:p>
            <a:pPr marL="914400" lvl="2" indent="0">
              <a:spcBef>
                <a:spcPts val="1200"/>
              </a:spcBef>
              <a:buClr>
                <a:srgbClr val="0070C0"/>
              </a:buClr>
              <a:buNone/>
            </a:pPr>
            <a:r>
              <a:rPr lang="en-US" sz="2600" b="1" dirty="0"/>
              <a:t>The DB stands for “Database”, which is the equivalent of a multi-tabbed Excel spreadsheet.  “WAL” stands for “Write Ahead Log”; WAL files hold evidence which the end user has not saved yet, and is thus very important from a forensic analysis standpoint.</a:t>
            </a:r>
          </a:p>
        </p:txBody>
      </p:sp>
      <p:pic>
        <p:nvPicPr>
          <p:cNvPr id="6" name="Picture 5">
            <a:extLst>
              <a:ext uri="{FF2B5EF4-FFF2-40B4-BE49-F238E27FC236}">
                <a16:creationId xmlns:a16="http://schemas.microsoft.com/office/drawing/2014/main" id="{C95979C8-2BC4-4721-A5C7-FA411FF1BF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2646767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038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War Story #2 Continued</a:t>
            </a:r>
          </a:p>
        </p:txBody>
      </p:sp>
      <p:sp>
        <p:nvSpPr>
          <p:cNvPr id="3" name="Content Placeholder 2"/>
          <p:cNvSpPr txBox="1">
            <a:spLocks/>
          </p:cNvSpPr>
          <p:nvPr/>
        </p:nvSpPr>
        <p:spPr>
          <a:xfrm>
            <a:off x="1851296" y="13364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77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latin typeface="+mj-lt"/>
              </a:rPr>
              <a:t>Unbeknownst to the former employee, when the former employee used his work provided MacBook to login to his personal Comcast and Gmail email accounts, the contents of his personal email accounts were copied automatically by the MacBook into both the </a:t>
            </a:r>
            <a:r>
              <a:rPr lang="en-US" sz="3600" b="1" dirty="0">
                <a:latin typeface="+mj-lt"/>
              </a:rPr>
              <a:t>Training.DB-WAL </a:t>
            </a:r>
            <a:r>
              <a:rPr lang="en-US" sz="3600" dirty="0">
                <a:latin typeface="+mj-lt"/>
              </a:rPr>
              <a:t>and </a:t>
            </a:r>
            <a:r>
              <a:rPr lang="en-US" sz="3600" b="1" dirty="0">
                <a:latin typeface="+mj-lt"/>
              </a:rPr>
              <a:t>Snippets.DB-WAL </a:t>
            </a:r>
            <a:r>
              <a:rPr lang="en-US" sz="3600" dirty="0">
                <a:latin typeface="+mj-lt"/>
              </a:rPr>
              <a:t>files.</a:t>
            </a:r>
          </a:p>
          <a:p>
            <a:pPr>
              <a:spcBef>
                <a:spcPts val="1200"/>
              </a:spcBef>
              <a:buClr>
                <a:srgbClr val="0070C0"/>
              </a:buClr>
            </a:pPr>
            <a:r>
              <a:rPr lang="en-US" sz="3600" dirty="0">
                <a:latin typeface="+mj-lt"/>
              </a:rPr>
              <a:t>Prior to resigning, the former employee actually attempted to destroy evidence on his company provided MacBook using a program called “Clean My Mac”.  However, the “Clean My Mac” program did not delete either the </a:t>
            </a:r>
            <a:r>
              <a:rPr lang="en-US" sz="3600" b="1" dirty="0"/>
              <a:t>Training.DB-WAL </a:t>
            </a:r>
            <a:r>
              <a:rPr lang="en-US" sz="3600" dirty="0"/>
              <a:t>and </a:t>
            </a:r>
            <a:r>
              <a:rPr lang="en-US" sz="3600" b="1" dirty="0"/>
              <a:t>Snippets.DB-WAL </a:t>
            </a:r>
            <a:r>
              <a:rPr lang="en-US" sz="3600" dirty="0"/>
              <a:t>files.</a:t>
            </a:r>
            <a:endParaRPr lang="en-US" sz="3600" dirty="0">
              <a:latin typeface="+mj-lt"/>
            </a:endParaRPr>
          </a:p>
        </p:txBody>
      </p:sp>
      <p:pic>
        <p:nvPicPr>
          <p:cNvPr id="6" name="Picture 5">
            <a:extLst>
              <a:ext uri="{FF2B5EF4-FFF2-40B4-BE49-F238E27FC236}">
                <a16:creationId xmlns:a16="http://schemas.microsoft.com/office/drawing/2014/main" id="{6972483C-94C8-4D10-9A99-E012DC21F3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3610181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War Story #2 Continued</a:t>
            </a:r>
          </a:p>
        </p:txBody>
      </p:sp>
      <p:sp>
        <p:nvSpPr>
          <p:cNvPr id="3" name="Content Placeholder 2"/>
          <p:cNvSpPr txBox="1">
            <a:spLocks/>
          </p:cNvSpPr>
          <p:nvPr/>
        </p:nvSpPr>
        <p:spPr>
          <a:xfrm>
            <a:off x="1851296" y="13364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latin typeface="+mj-lt"/>
              </a:rPr>
              <a:t>The </a:t>
            </a:r>
            <a:r>
              <a:rPr lang="en-US" sz="3600" b="1" dirty="0"/>
              <a:t>Snippets.DB-WAL </a:t>
            </a:r>
            <a:r>
              <a:rPr lang="en-US" sz="3600" dirty="0"/>
              <a:t>file captured the former employee emailing a future product’s prototype CAD drawing from his work email address to his personal Comcast email account two weeks after officially resigning his job.</a:t>
            </a:r>
          </a:p>
          <a:p>
            <a:pPr>
              <a:spcBef>
                <a:spcPts val="1200"/>
              </a:spcBef>
              <a:buClr>
                <a:srgbClr val="0070C0"/>
              </a:buClr>
            </a:pPr>
            <a:r>
              <a:rPr lang="en-US" sz="3600" dirty="0"/>
              <a:t>The </a:t>
            </a:r>
            <a:r>
              <a:rPr lang="en-US" sz="3600" b="1" dirty="0"/>
              <a:t>Training.DB-WAL </a:t>
            </a:r>
            <a:r>
              <a:rPr lang="en-US" sz="3600" dirty="0"/>
              <a:t>file captured the former employee incorporating an LLC prior to resigning his position and actually invoicing his former employer’s customers through his own LLC!</a:t>
            </a:r>
          </a:p>
          <a:p>
            <a:pPr marL="0" indent="0">
              <a:spcBef>
                <a:spcPts val="1200"/>
              </a:spcBef>
              <a:buClr>
                <a:srgbClr val="0070C0"/>
              </a:buClr>
              <a:buNone/>
            </a:pPr>
            <a:endParaRPr lang="en-US" sz="3600" dirty="0">
              <a:latin typeface="+mj-lt"/>
            </a:endParaRPr>
          </a:p>
        </p:txBody>
      </p:sp>
      <p:pic>
        <p:nvPicPr>
          <p:cNvPr id="6" name="Picture 5">
            <a:extLst>
              <a:ext uri="{FF2B5EF4-FFF2-40B4-BE49-F238E27FC236}">
                <a16:creationId xmlns:a16="http://schemas.microsoft.com/office/drawing/2014/main" id="{0EE9FE39-EE42-473C-B990-C430EC1925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9117597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67500" lnSpcReduction="2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WAR STORY#3 – Smartphone Data Recovered From Computers</a:t>
            </a:r>
          </a:p>
        </p:txBody>
      </p:sp>
      <p:sp>
        <p:nvSpPr>
          <p:cNvPr id="3" name="Content Placeholder 2"/>
          <p:cNvSpPr txBox="1">
            <a:spLocks/>
          </p:cNvSpPr>
          <p:nvPr/>
        </p:nvSpPr>
        <p:spPr>
          <a:xfrm>
            <a:off x="1851296" y="13364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t>A former Vice President of Tyger’s customer was caught stealing over $1 million from his employer.</a:t>
            </a:r>
          </a:p>
          <a:p>
            <a:pPr>
              <a:spcBef>
                <a:spcPts val="1200"/>
              </a:spcBef>
              <a:buClr>
                <a:srgbClr val="0070C0"/>
              </a:buClr>
            </a:pPr>
            <a:r>
              <a:rPr lang="en-US" sz="3600" dirty="0"/>
              <a:t>The former VP turned in his company Android phone in a factory reset state; performing a factory reset on a smartphone will render all evidence on that smartphone unrecoverable.</a:t>
            </a:r>
          </a:p>
          <a:p>
            <a:pPr marL="0" indent="0">
              <a:spcBef>
                <a:spcPts val="1200"/>
              </a:spcBef>
              <a:buClr>
                <a:srgbClr val="0070C0"/>
              </a:buClr>
              <a:buNone/>
            </a:pPr>
            <a:endParaRPr lang="en-US" sz="3600" dirty="0">
              <a:latin typeface="+mj-lt"/>
            </a:endParaRPr>
          </a:p>
        </p:txBody>
      </p:sp>
      <p:pic>
        <p:nvPicPr>
          <p:cNvPr id="6" name="Picture 5">
            <a:extLst>
              <a:ext uri="{FF2B5EF4-FFF2-40B4-BE49-F238E27FC236}">
                <a16:creationId xmlns:a16="http://schemas.microsoft.com/office/drawing/2014/main" id="{3ADB8E92-157B-4F9F-8C78-6169B48BE7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19046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War Story #3 - Continued</a:t>
            </a:r>
          </a:p>
        </p:txBody>
      </p:sp>
      <p:sp>
        <p:nvSpPr>
          <p:cNvPr id="3" name="Content Placeholder 2"/>
          <p:cNvSpPr txBox="1">
            <a:spLocks/>
          </p:cNvSpPr>
          <p:nvPr/>
        </p:nvSpPr>
        <p:spPr>
          <a:xfrm>
            <a:off x="1851296" y="13364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t>A forensic image was created of the former VP’s workstation and a forensic “file-carving” process was performed on the workstation forensic image using the forensic tool Forensic Explorer.</a:t>
            </a:r>
            <a:endParaRPr lang="en-US" sz="3600" dirty="0">
              <a:latin typeface="+mj-lt"/>
            </a:endParaRPr>
          </a:p>
          <a:p>
            <a:pPr>
              <a:spcBef>
                <a:spcPts val="1200"/>
              </a:spcBef>
              <a:buClr>
                <a:srgbClr val="0070C0"/>
              </a:buClr>
            </a:pPr>
            <a:r>
              <a:rPr lang="en-US" sz="3600" dirty="0"/>
              <a:t>According to Forensic Explorer, “file carving is the identification and extraction of file types from unallocated clusters using file signatures.”</a:t>
            </a:r>
          </a:p>
        </p:txBody>
      </p:sp>
      <p:pic>
        <p:nvPicPr>
          <p:cNvPr id="6" name="Picture 5">
            <a:extLst>
              <a:ext uri="{FF2B5EF4-FFF2-40B4-BE49-F238E27FC236}">
                <a16:creationId xmlns:a16="http://schemas.microsoft.com/office/drawing/2014/main" id="{44A045AF-7213-41FE-9196-5CF826A833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104887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1484311" y="685800"/>
            <a:ext cx="10018713" cy="104437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eaLnBrk="1" hangingPunct="1"/>
            <a:r>
              <a:rPr lang="en-US" b="1" dirty="0">
                <a:latin typeface="+mn-lt"/>
                <a:cs typeface="+mj-cs"/>
              </a:rPr>
              <a:t>Class Ground Rules</a:t>
            </a:r>
          </a:p>
        </p:txBody>
      </p:sp>
      <p:sp>
        <p:nvSpPr>
          <p:cNvPr id="9" name="Content Placeholder 5"/>
          <p:cNvSpPr>
            <a:spLocks noGrp="1"/>
          </p:cNvSpPr>
          <p:nvPr>
            <p:ph idx="1"/>
          </p:nvPr>
        </p:nvSpPr>
        <p:spPr>
          <a:xfrm>
            <a:off x="1557138" y="2246213"/>
            <a:ext cx="10018713" cy="3124201"/>
          </a:xfrm>
          <a:noFill/>
          <a:ln w="9525">
            <a:noFill/>
            <a:miter lim="800000"/>
            <a:headEnd/>
            <a:tailEnd/>
          </a:ln>
        </p:spPr>
        <p:txBody>
          <a:bodyPr vert="horz" wrap="square" lIns="91440" tIns="45720" rIns="91440" bIns="45720" numCol="1" rtlCol="0" anchor="t" anchorCtr="0" compatLnSpc="1">
            <a:prstTxWarp prst="textNoShape">
              <a:avLst/>
            </a:prstTxWarp>
            <a:normAutofit fontScale="77500" lnSpcReduction="20000"/>
          </a:bodyPr>
          <a:lstStyle/>
          <a:p>
            <a:pPr>
              <a:spcBef>
                <a:spcPts val="1200"/>
              </a:spcBef>
              <a:spcAft>
                <a:spcPts val="600"/>
              </a:spcAft>
              <a:buClr>
                <a:srgbClr val="0070C0"/>
              </a:buClr>
            </a:pPr>
            <a:r>
              <a:rPr lang="en-US" sz="3000" dirty="0"/>
              <a:t>Class content is for educational purposes only and does not constitute legal advice. </a:t>
            </a:r>
          </a:p>
          <a:p>
            <a:pPr>
              <a:spcBef>
                <a:spcPts val="1200"/>
              </a:spcBef>
              <a:spcAft>
                <a:spcPts val="600"/>
              </a:spcAft>
              <a:buClr>
                <a:srgbClr val="0070C0"/>
              </a:buClr>
            </a:pPr>
            <a:r>
              <a:rPr lang="en-US" sz="3000" dirty="0"/>
              <a:t>Questions posed by and opinions offered by class participants are for the sole purpose of improving today’s class’s educational value and do not constitute legal advice.</a:t>
            </a:r>
          </a:p>
          <a:p>
            <a:pPr>
              <a:spcBef>
                <a:spcPts val="1200"/>
              </a:spcBef>
              <a:spcAft>
                <a:spcPts val="600"/>
              </a:spcAft>
              <a:buClr>
                <a:srgbClr val="0070C0"/>
              </a:buClr>
            </a:pPr>
            <a:r>
              <a:rPr lang="en-US" sz="3000" dirty="0"/>
              <a:t>There are no bad questions, so please raise your hand and interrupt the presenter with your questions as they come up rather than waiting for the end of the class.</a:t>
            </a:r>
          </a:p>
          <a:p>
            <a:pPr>
              <a:spcBef>
                <a:spcPts val="1200"/>
              </a:spcBef>
              <a:spcAft>
                <a:spcPts val="600"/>
              </a:spcAft>
              <a:buClr>
                <a:schemeClr val="accent3">
                  <a:lumMod val="75000"/>
                </a:schemeClr>
              </a:buClr>
            </a:pPr>
            <a:endParaRPr lang="en-US" dirty="0">
              <a:solidFill>
                <a:schemeClr val="accent3">
                  <a:lumMod val="75000"/>
                </a:schemeClr>
              </a:solidFill>
              <a:latin typeface="Calibri" panose="020F0502020204030204" pitchFamily="34" charset="0"/>
            </a:endParaRPr>
          </a:p>
          <a:p>
            <a:pPr>
              <a:spcBef>
                <a:spcPts val="1200"/>
              </a:spcBef>
              <a:spcAft>
                <a:spcPts val="600"/>
              </a:spcAft>
              <a:buClr>
                <a:schemeClr val="accent3">
                  <a:lumMod val="75000"/>
                </a:schemeClr>
              </a:buClr>
            </a:pPr>
            <a:endParaRPr lang="en-US" dirty="0">
              <a:solidFill>
                <a:schemeClr val="accent3">
                  <a:lumMod val="75000"/>
                </a:schemeClr>
              </a:solidFill>
              <a:latin typeface="Calibri" panose="020F0502020204030204" pitchFamily="34" charset="0"/>
            </a:endParaRPr>
          </a:p>
        </p:txBody>
      </p:sp>
      <p:pic>
        <p:nvPicPr>
          <p:cNvPr id="6" name="Picture 5">
            <a:extLst>
              <a:ext uri="{FF2B5EF4-FFF2-40B4-BE49-F238E27FC236}">
                <a16:creationId xmlns:a16="http://schemas.microsoft.com/office/drawing/2014/main" id="{E1C32017-3B39-4A69-AA7A-F12F4B9FC2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78950" y="5220270"/>
            <a:ext cx="2289356" cy="1382885"/>
          </a:xfrm>
          <a:prstGeom prst="rect">
            <a:avLst/>
          </a:prstGeom>
        </p:spPr>
      </p:pic>
    </p:spTree>
    <p:extLst>
      <p:ext uri="{BB962C8B-B14F-4D97-AF65-F5344CB8AC3E}">
        <p14:creationId xmlns:p14="http://schemas.microsoft.com/office/powerpoint/2010/main" val="15227133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War Story #3 - Continued</a:t>
            </a:r>
          </a:p>
        </p:txBody>
      </p:sp>
      <p:sp>
        <p:nvSpPr>
          <p:cNvPr id="3" name="Content Placeholder 2"/>
          <p:cNvSpPr txBox="1">
            <a:spLocks/>
          </p:cNvSpPr>
          <p:nvPr/>
        </p:nvSpPr>
        <p:spPr>
          <a:xfrm>
            <a:off x="1851296" y="13364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t>Every type of file in a Microsoft Windows system has a unique </a:t>
            </a:r>
            <a:r>
              <a:rPr lang="en-US" sz="3600" b="1" dirty="0"/>
              <a:t>“file signature” </a:t>
            </a:r>
            <a:r>
              <a:rPr lang="en-US" sz="3600" dirty="0"/>
              <a:t>which allows Microsoft to identify the specific file type being interacted with.  All </a:t>
            </a:r>
            <a:r>
              <a:rPr lang="en-US" sz="3600" b="1" dirty="0"/>
              <a:t>“file signatures” </a:t>
            </a:r>
            <a:r>
              <a:rPr lang="en-US" sz="3600" dirty="0"/>
              <a:t>appear as the first four to eight bytes of every file within a Microsoft Windows system.  For example, the first four bytes of Microsoft Outlook .OST email files have the unique hexadecimal “file signature” value of </a:t>
            </a:r>
            <a:r>
              <a:rPr lang="en-US" sz="3600" b="1" dirty="0"/>
              <a:t>“!BDN”</a:t>
            </a:r>
            <a:r>
              <a:rPr lang="en-US" sz="3600" dirty="0"/>
              <a:t>. </a:t>
            </a:r>
          </a:p>
        </p:txBody>
      </p:sp>
      <p:pic>
        <p:nvPicPr>
          <p:cNvPr id="6" name="Picture 5">
            <a:extLst>
              <a:ext uri="{FF2B5EF4-FFF2-40B4-BE49-F238E27FC236}">
                <a16:creationId xmlns:a16="http://schemas.microsoft.com/office/drawing/2014/main" id="{D1C053A2-8A68-471D-B990-7AAADDD0D9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24247336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War Story #3 - Continued</a:t>
            </a:r>
          </a:p>
        </p:txBody>
      </p:sp>
      <p:sp>
        <p:nvSpPr>
          <p:cNvPr id="3" name="Content Placeholder 2"/>
          <p:cNvSpPr txBox="1">
            <a:spLocks/>
          </p:cNvSpPr>
          <p:nvPr/>
        </p:nvSpPr>
        <p:spPr>
          <a:xfrm>
            <a:off x="1851296" y="13364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t>The Forensic Explorer forensic software was able to identify and recover deleted Microsoft Outlook .OST email files using the aforementioned “file signature” hexadecimal value of “!BDN”.  A Microsoft OST file is a file which contains Microsoft Outlook emails, email attachments, calendar, contacts and SMS text messages. </a:t>
            </a:r>
          </a:p>
        </p:txBody>
      </p:sp>
      <p:pic>
        <p:nvPicPr>
          <p:cNvPr id="6" name="Picture 5">
            <a:extLst>
              <a:ext uri="{FF2B5EF4-FFF2-40B4-BE49-F238E27FC236}">
                <a16:creationId xmlns:a16="http://schemas.microsoft.com/office/drawing/2014/main" id="{2EE9BAE8-68E8-4F60-AC46-B9682FDD10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25059389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War Story #3 - Continued</a:t>
            </a:r>
          </a:p>
        </p:txBody>
      </p:sp>
      <p:sp>
        <p:nvSpPr>
          <p:cNvPr id="3" name="Content Placeholder 2"/>
          <p:cNvSpPr txBox="1">
            <a:spLocks/>
          </p:cNvSpPr>
          <p:nvPr/>
        </p:nvSpPr>
        <p:spPr>
          <a:xfrm>
            <a:off x="1851296" y="13364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77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t>The deleted Microsoft OST email files contained text messages from the former VP’s factory reset Android phone including communications regarding cash payments and FedEx tracking numbers used to send the illicit cash payments.</a:t>
            </a:r>
          </a:p>
          <a:p>
            <a:pPr>
              <a:spcBef>
                <a:spcPts val="1200"/>
              </a:spcBef>
              <a:buClr>
                <a:srgbClr val="0070C0"/>
              </a:buClr>
            </a:pPr>
            <a:r>
              <a:rPr lang="en-US" sz="3600" dirty="0"/>
              <a:t>The former VP had configured his Microsoft Outlook software to synchronize his Android phone text messages with his email account and although the former VP took steps to delete the synchronized text messages from his Outlook email, the forensic file carving process was able to successfully recover the deleted content.</a:t>
            </a:r>
          </a:p>
        </p:txBody>
      </p:sp>
      <p:pic>
        <p:nvPicPr>
          <p:cNvPr id="6" name="Picture 5">
            <a:extLst>
              <a:ext uri="{FF2B5EF4-FFF2-40B4-BE49-F238E27FC236}">
                <a16:creationId xmlns:a16="http://schemas.microsoft.com/office/drawing/2014/main" id="{719ECA29-6455-43CE-A640-5EB14B6FDA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40005010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67500" lnSpcReduction="2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War Story #4 – More Text Messages Recovered from Computers</a:t>
            </a:r>
          </a:p>
        </p:txBody>
      </p:sp>
      <p:sp>
        <p:nvSpPr>
          <p:cNvPr id="3" name="Content Placeholder 2"/>
          <p:cNvSpPr txBox="1">
            <a:spLocks/>
          </p:cNvSpPr>
          <p:nvPr/>
        </p:nvSpPr>
        <p:spPr>
          <a:xfrm>
            <a:off x="1806846" y="97450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700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t>In a medical malpractice case, text messages from a no longer accessible smartphone belonging to the decedent were able to be recovered from a laptop computer.</a:t>
            </a:r>
          </a:p>
          <a:p>
            <a:pPr>
              <a:spcBef>
                <a:spcPts val="1200"/>
              </a:spcBef>
              <a:buClr>
                <a:srgbClr val="0070C0"/>
              </a:buClr>
            </a:pPr>
            <a:r>
              <a:rPr lang="en-US" sz="3600" dirty="0"/>
              <a:t>At some point in the past, the smartphone had been backed up to the decedent’s laptop.</a:t>
            </a:r>
          </a:p>
          <a:p>
            <a:pPr>
              <a:spcBef>
                <a:spcPts val="1200"/>
              </a:spcBef>
              <a:buClr>
                <a:srgbClr val="0070C0"/>
              </a:buClr>
            </a:pPr>
            <a:r>
              <a:rPr lang="en-US" sz="3600" dirty="0"/>
              <a:t>The forensic software Forensic Explorer created a searchable index of all possible files on the laptop, which revealed the no-longer-accessible smartphone’s text messages in Windows system files.</a:t>
            </a:r>
          </a:p>
          <a:p>
            <a:pPr>
              <a:spcBef>
                <a:spcPts val="1200"/>
              </a:spcBef>
              <a:buClr>
                <a:srgbClr val="0070C0"/>
              </a:buClr>
            </a:pPr>
            <a:r>
              <a:rPr lang="en-US" sz="3600" dirty="0"/>
              <a:t>“System files” are files Windows needs to operate normally, as compared to “user files” such as email and office type files, but in case after case, forensic analysis is discovering text messages originating from smartphones contained with system files.</a:t>
            </a:r>
          </a:p>
          <a:p>
            <a:pPr marL="0" indent="0">
              <a:spcBef>
                <a:spcPts val="1200"/>
              </a:spcBef>
              <a:buClr>
                <a:srgbClr val="0070C0"/>
              </a:buClr>
              <a:buNone/>
            </a:pPr>
            <a:endParaRPr lang="en-US" sz="3600" dirty="0">
              <a:latin typeface="+mj-lt"/>
            </a:endParaRPr>
          </a:p>
        </p:txBody>
      </p:sp>
      <p:pic>
        <p:nvPicPr>
          <p:cNvPr id="6" name="Picture 5">
            <a:extLst>
              <a:ext uri="{FF2B5EF4-FFF2-40B4-BE49-F238E27FC236}">
                <a16:creationId xmlns:a16="http://schemas.microsoft.com/office/drawing/2014/main" id="{ABCC6B22-3B1A-4B19-A362-C11C3355E3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28870559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825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Recovery of Smartphone Evidence From Computers</a:t>
            </a:r>
          </a:p>
        </p:txBody>
      </p:sp>
      <p:sp>
        <p:nvSpPr>
          <p:cNvPr id="3" name="Content Placeholder 2"/>
          <p:cNvSpPr txBox="1">
            <a:spLocks/>
          </p:cNvSpPr>
          <p:nvPr/>
        </p:nvSpPr>
        <p:spPr>
          <a:xfrm>
            <a:off x="1727754" y="1089818"/>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200" dirty="0"/>
              <a:t>Often times employees leave companies with their personally owned smartphones.</a:t>
            </a:r>
          </a:p>
          <a:p>
            <a:pPr>
              <a:spcBef>
                <a:spcPts val="1200"/>
              </a:spcBef>
              <a:buClr>
                <a:srgbClr val="0070C0"/>
              </a:buClr>
            </a:pPr>
            <a:r>
              <a:rPr lang="en-US" sz="3200" dirty="0"/>
              <a:t>However, even if a smartphone is no longer physically accessible, in case after case, smartphone evidence including text messages and call logs have been able to be recovered from laptop and desktop computers, which underscores the importance of creating a forensic image of a terminated employee’s computer.</a:t>
            </a:r>
          </a:p>
        </p:txBody>
      </p:sp>
      <p:pic>
        <p:nvPicPr>
          <p:cNvPr id="6" name="Picture 5">
            <a:extLst>
              <a:ext uri="{FF2B5EF4-FFF2-40B4-BE49-F238E27FC236}">
                <a16:creationId xmlns:a16="http://schemas.microsoft.com/office/drawing/2014/main" id="{C67C1BE1-63DD-4DC0-B581-B8FFE96A43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30059238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825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WAR STORY#5 – Recovery of QuickBooks Evidence </a:t>
            </a:r>
          </a:p>
        </p:txBody>
      </p:sp>
      <p:sp>
        <p:nvSpPr>
          <p:cNvPr id="3" name="Content Placeholder 2"/>
          <p:cNvSpPr txBox="1">
            <a:spLocks/>
          </p:cNvSpPr>
          <p:nvPr/>
        </p:nvSpPr>
        <p:spPr>
          <a:xfrm>
            <a:off x="1727754" y="1089818"/>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700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200" dirty="0"/>
              <a:t>In a family divorce case, Tyger’s client’s opponent was claiming next to no income for the past several years.</a:t>
            </a:r>
          </a:p>
          <a:p>
            <a:pPr>
              <a:spcBef>
                <a:spcPts val="1200"/>
              </a:spcBef>
              <a:buClr>
                <a:srgbClr val="0070C0"/>
              </a:buClr>
            </a:pPr>
            <a:r>
              <a:rPr lang="en-US" sz="3200" dirty="0"/>
              <a:t>Tyger made forensic images of our client’s home computers which revealed QuickBooks “.QBO” files; the QuickBooks files were encrypted with a password and seeming inaccessible.</a:t>
            </a:r>
          </a:p>
          <a:p>
            <a:pPr>
              <a:spcBef>
                <a:spcPts val="1200"/>
              </a:spcBef>
              <a:buClr>
                <a:srgbClr val="0070C0"/>
              </a:buClr>
            </a:pPr>
            <a:r>
              <a:rPr lang="en-US" sz="3200" dirty="0"/>
              <a:t>However, the forensic tool “QuickBooks Forensics” by Grideon Software was able to extract the password; when QuickBooks installed to a local computer logs in to a QuickBooks online account, the QuickBooks software sends the QuickBooks account password in plain text, which is then captured by the forensic software.</a:t>
            </a:r>
          </a:p>
          <a:p>
            <a:pPr>
              <a:spcBef>
                <a:spcPts val="1200"/>
              </a:spcBef>
              <a:buClr>
                <a:srgbClr val="0070C0"/>
              </a:buClr>
            </a:pPr>
            <a:r>
              <a:rPr lang="en-US" sz="3200" dirty="0"/>
              <a:t>After decrypting the QuickBooks data, the “QuickBooks Forensics” software was able to report on over $3 million in income over the past three years!</a:t>
            </a:r>
          </a:p>
        </p:txBody>
      </p:sp>
      <p:pic>
        <p:nvPicPr>
          <p:cNvPr id="6" name="Picture 5">
            <a:extLst>
              <a:ext uri="{FF2B5EF4-FFF2-40B4-BE49-F238E27FC236}">
                <a16:creationId xmlns:a16="http://schemas.microsoft.com/office/drawing/2014/main" id="{D068F921-5554-42A7-B121-4A4E0AE28B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6057124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ea typeface="Calibri" panose="020F0502020204030204" pitchFamily="34" charset="0"/>
                <a:cs typeface="Times New Roman" panose="02020603050405020304" pitchFamily="18" charset="0"/>
              </a:rPr>
              <a:t>3</a:t>
            </a:r>
            <a:r>
              <a:rPr lang="en-US" b="1" baseline="30000" dirty="0">
                <a:ea typeface="Calibri" panose="020F0502020204030204" pitchFamily="34" charset="0"/>
                <a:cs typeface="Times New Roman" panose="02020603050405020304" pitchFamily="18" charset="0"/>
              </a:rPr>
              <a:t>rd</a:t>
            </a:r>
            <a:r>
              <a:rPr lang="en-US" b="1" dirty="0">
                <a:ea typeface="Calibri" panose="020F0502020204030204" pitchFamily="34" charset="0"/>
                <a:cs typeface="Times New Roman" panose="02020603050405020304" pitchFamily="18" charset="0"/>
              </a:rPr>
              <a:t> Party Subpoenas to Phone Carriers and Social Media Companies</a:t>
            </a:r>
            <a:endParaRPr lang="en-US" dirty="0"/>
          </a:p>
        </p:txBody>
      </p:sp>
      <p:pic>
        <p:nvPicPr>
          <p:cNvPr id="5" name="Picture 4">
            <a:extLst>
              <a:ext uri="{FF2B5EF4-FFF2-40B4-BE49-F238E27FC236}">
                <a16:creationId xmlns:a16="http://schemas.microsoft.com/office/drawing/2014/main" id="{4FF7A5BD-91A5-4748-9EBC-1649998583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21426948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Generic Record Request Description Sheet</a:t>
            </a:r>
          </a:p>
        </p:txBody>
      </p:sp>
      <p:sp>
        <p:nvSpPr>
          <p:cNvPr id="3" name="Content Placeholder 2"/>
          <p:cNvSpPr txBox="1">
            <a:spLocks/>
          </p:cNvSpPr>
          <p:nvPr/>
        </p:nvSpPr>
        <p:spPr>
          <a:xfrm>
            <a:off x="1727754" y="1089818"/>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200" dirty="0"/>
              <a:t>Subpoena responses from phone carriers will include:</a:t>
            </a:r>
          </a:p>
          <a:p>
            <a:pPr lvl="1">
              <a:spcBef>
                <a:spcPts val="1200"/>
              </a:spcBef>
              <a:buClr>
                <a:srgbClr val="0070C0"/>
              </a:buClr>
            </a:pPr>
            <a:r>
              <a:rPr lang="en-US" sz="2800" dirty="0"/>
              <a:t>Originating phone number and terminating phone number</a:t>
            </a:r>
          </a:p>
          <a:p>
            <a:pPr lvl="1">
              <a:spcBef>
                <a:spcPts val="1200"/>
              </a:spcBef>
              <a:buClr>
                <a:srgbClr val="0070C0"/>
              </a:buClr>
            </a:pPr>
            <a:r>
              <a:rPr lang="en-US" sz="2800" dirty="0"/>
              <a:t>The times, dates and durations of phone calls</a:t>
            </a:r>
          </a:p>
          <a:p>
            <a:pPr lvl="1">
              <a:spcBef>
                <a:spcPts val="1200"/>
              </a:spcBef>
              <a:buClr>
                <a:srgbClr val="0070C0"/>
              </a:buClr>
            </a:pPr>
            <a:r>
              <a:rPr lang="en-US" sz="2800" dirty="0"/>
              <a:t>The cell tower(s) the originating phone was connected to at the time phone calls were underway.</a:t>
            </a:r>
          </a:p>
          <a:p>
            <a:pPr>
              <a:spcBef>
                <a:spcPts val="1200"/>
              </a:spcBef>
              <a:buClr>
                <a:srgbClr val="0070C0"/>
              </a:buClr>
            </a:pPr>
            <a:r>
              <a:rPr lang="en-US" sz="3200" dirty="0"/>
              <a:t>The class handout “Generic Record Request Description Sheet” includes all of the necessary language required for the subpoena response to include information attorneys will be interested in.</a:t>
            </a:r>
          </a:p>
        </p:txBody>
      </p:sp>
      <p:pic>
        <p:nvPicPr>
          <p:cNvPr id="6" name="Picture 5">
            <a:extLst>
              <a:ext uri="{FF2B5EF4-FFF2-40B4-BE49-F238E27FC236}">
                <a16:creationId xmlns:a16="http://schemas.microsoft.com/office/drawing/2014/main" id="{149F89F3-0ECE-4296-8B3A-09560A99FD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40004896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Generic Record Request Description Sheet – Cont.</a:t>
            </a:r>
          </a:p>
        </p:txBody>
      </p:sp>
      <p:sp>
        <p:nvSpPr>
          <p:cNvPr id="3" name="Content Placeholder 2"/>
          <p:cNvSpPr txBox="1">
            <a:spLocks/>
          </p:cNvSpPr>
          <p:nvPr/>
        </p:nvSpPr>
        <p:spPr>
          <a:xfrm>
            <a:off x="1727754" y="1089818"/>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200" dirty="0"/>
              <a:t>Cell tower information will include:</a:t>
            </a:r>
          </a:p>
          <a:p>
            <a:pPr lvl="1">
              <a:spcBef>
                <a:spcPts val="1200"/>
              </a:spcBef>
              <a:buClr>
                <a:srgbClr val="0070C0"/>
              </a:buClr>
            </a:pPr>
            <a:r>
              <a:rPr lang="en-US" sz="2800" dirty="0"/>
              <a:t>The longitude and latitude of the cell tower(s) that a smartphone was connected to during specific calls</a:t>
            </a:r>
          </a:p>
          <a:p>
            <a:pPr lvl="1">
              <a:spcBef>
                <a:spcPts val="1200"/>
              </a:spcBef>
              <a:buClr>
                <a:srgbClr val="0070C0"/>
              </a:buClr>
            </a:pPr>
            <a:r>
              <a:rPr lang="en-US" sz="2800" dirty="0"/>
              <a:t>The cell tower “zone” that a smartphone was connected to during specific calls; cell towers typically have three zones, with each zone comprised of 120º.  </a:t>
            </a:r>
          </a:p>
          <a:p>
            <a:pPr lvl="1">
              <a:spcBef>
                <a:spcPts val="1200"/>
              </a:spcBef>
              <a:buClr>
                <a:srgbClr val="0070C0"/>
              </a:buClr>
            </a:pPr>
            <a:r>
              <a:rPr lang="en-US" sz="2800" dirty="0"/>
              <a:t>The “azimuth” of each zone, represented in degrees, which indicates the center of each zone.</a:t>
            </a:r>
          </a:p>
          <a:p>
            <a:pPr lvl="1">
              <a:spcBef>
                <a:spcPts val="1200"/>
              </a:spcBef>
              <a:buClr>
                <a:srgbClr val="0070C0"/>
              </a:buClr>
            </a:pPr>
            <a:r>
              <a:rPr lang="en-US" sz="2800" dirty="0"/>
              <a:t>The aforementioned data can inform one as to the physical location a smartphone was at the time of a specific phone call.</a:t>
            </a:r>
          </a:p>
        </p:txBody>
      </p:sp>
      <p:pic>
        <p:nvPicPr>
          <p:cNvPr id="6" name="Picture 5">
            <a:extLst>
              <a:ext uri="{FF2B5EF4-FFF2-40B4-BE49-F238E27FC236}">
                <a16:creationId xmlns:a16="http://schemas.microsoft.com/office/drawing/2014/main" id="{975AF9E4-68F7-463A-B55E-973E43ABD4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21944060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Generic Record Request Description Sheet – Cont.</a:t>
            </a:r>
          </a:p>
        </p:txBody>
      </p:sp>
      <p:sp>
        <p:nvSpPr>
          <p:cNvPr id="3" name="Content Placeholder 2"/>
          <p:cNvSpPr txBox="1">
            <a:spLocks/>
          </p:cNvSpPr>
          <p:nvPr/>
        </p:nvSpPr>
        <p:spPr>
          <a:xfrm>
            <a:off x="1727754" y="1089818"/>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200" dirty="0"/>
              <a:t>The Generic Record Request Description Sheet will also provide:</a:t>
            </a:r>
          </a:p>
          <a:p>
            <a:pPr lvl="1">
              <a:spcBef>
                <a:spcPts val="1200"/>
              </a:spcBef>
              <a:buClr>
                <a:srgbClr val="0070C0"/>
              </a:buClr>
            </a:pPr>
            <a:r>
              <a:rPr lang="en-US" sz="2800" dirty="0"/>
              <a:t>The longitude and latitude of the cell tower(s) that a smartphone was connected to during specific text messaging activity</a:t>
            </a:r>
          </a:p>
          <a:p>
            <a:pPr lvl="1">
              <a:spcBef>
                <a:spcPts val="1200"/>
              </a:spcBef>
              <a:buClr>
                <a:srgbClr val="0070C0"/>
              </a:buClr>
            </a:pPr>
            <a:r>
              <a:rPr lang="en-US" sz="2800" dirty="0"/>
              <a:t>The cell tower “zone” that a smartphone was connected to during specific text messaging activity.</a:t>
            </a:r>
          </a:p>
          <a:p>
            <a:pPr lvl="1">
              <a:spcBef>
                <a:spcPts val="1200"/>
              </a:spcBef>
              <a:buClr>
                <a:srgbClr val="0070C0"/>
              </a:buClr>
            </a:pPr>
            <a:r>
              <a:rPr lang="en-US" sz="2800" dirty="0"/>
              <a:t>Carriers will not provide the bodies of text messages in response to civil subpoenas.</a:t>
            </a:r>
          </a:p>
        </p:txBody>
      </p:sp>
      <p:pic>
        <p:nvPicPr>
          <p:cNvPr id="6" name="Picture 5">
            <a:extLst>
              <a:ext uri="{FF2B5EF4-FFF2-40B4-BE49-F238E27FC236}">
                <a16:creationId xmlns:a16="http://schemas.microsoft.com/office/drawing/2014/main" id="{D818197E-3257-4938-9C38-529A3F4CAE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2126014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p:cNvSpPr>
          <p:nvPr/>
        </p:nvSpPr>
        <p:spPr>
          <a:xfrm>
            <a:off x="1549045" y="0"/>
            <a:ext cx="10018713" cy="1044377"/>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latin typeface="+mn-lt"/>
              </a:rPr>
              <a:t>Larry Lieb, CASA</a:t>
            </a:r>
          </a:p>
        </p:txBody>
      </p:sp>
      <p:sp>
        <p:nvSpPr>
          <p:cNvPr id="3" name="Rectangle 3"/>
          <p:cNvSpPr txBox="1">
            <a:spLocks noChangeArrowheads="1"/>
          </p:cNvSpPr>
          <p:nvPr/>
        </p:nvSpPr>
        <p:spPr>
          <a:xfrm>
            <a:off x="1549045" y="1418492"/>
            <a:ext cx="9752001" cy="4513385"/>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b="1" dirty="0"/>
              <a:t>Michigan P.I. License #​3701206704</a:t>
            </a:r>
          </a:p>
          <a:p>
            <a:pPr>
              <a:spcBef>
                <a:spcPts val="1200"/>
              </a:spcBef>
              <a:buClr>
                <a:srgbClr val="0070C0"/>
              </a:buClr>
            </a:pPr>
            <a:r>
              <a:rPr lang="en-US" b="1" dirty="0"/>
              <a:t>Cellebrite Certified Physical Analyst (CCPA)</a:t>
            </a:r>
          </a:p>
          <a:p>
            <a:pPr>
              <a:spcBef>
                <a:spcPts val="1200"/>
              </a:spcBef>
              <a:buClr>
                <a:srgbClr val="0070C0"/>
              </a:buClr>
            </a:pPr>
            <a:r>
              <a:rPr lang="en-US" b="1" dirty="0"/>
              <a:t>Fluent in Japanese.  Performed Forensic Collections in Japan.</a:t>
            </a:r>
          </a:p>
          <a:p>
            <a:pPr>
              <a:spcBef>
                <a:spcPts val="1200"/>
              </a:spcBef>
              <a:buClr>
                <a:srgbClr val="0070C0"/>
              </a:buClr>
            </a:pPr>
            <a:r>
              <a:rPr lang="en-US" b="1" dirty="0"/>
              <a:t>Worked in Computer Forensics and Electronic Discovery since 1998</a:t>
            </a:r>
          </a:p>
          <a:p>
            <a:pPr>
              <a:spcBef>
                <a:spcPts val="1200"/>
              </a:spcBef>
              <a:buClr>
                <a:srgbClr val="0070C0"/>
              </a:buClr>
            </a:pPr>
            <a:r>
              <a:rPr lang="en-US" b="1" dirty="0"/>
              <a:t>Qualified as a computer forensic expert in both Federal and State courts</a:t>
            </a:r>
          </a:p>
        </p:txBody>
      </p:sp>
      <p:pic>
        <p:nvPicPr>
          <p:cNvPr id="6" name="Picture 5">
            <a:extLst>
              <a:ext uri="{FF2B5EF4-FFF2-40B4-BE49-F238E27FC236}">
                <a16:creationId xmlns:a16="http://schemas.microsoft.com/office/drawing/2014/main" id="{E1E8C466-176D-4686-8CC9-EAC85CFFE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78950" y="5220270"/>
            <a:ext cx="2289356" cy="1382885"/>
          </a:xfrm>
          <a:prstGeom prst="rect">
            <a:avLst/>
          </a:prstGeom>
        </p:spPr>
      </p:pic>
    </p:spTree>
    <p:extLst>
      <p:ext uri="{BB962C8B-B14F-4D97-AF65-F5344CB8AC3E}">
        <p14:creationId xmlns:p14="http://schemas.microsoft.com/office/powerpoint/2010/main" val="11821512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Best Practices for Addressing “Burner” Phones</a:t>
            </a:r>
          </a:p>
        </p:txBody>
      </p:sp>
      <p:sp>
        <p:nvSpPr>
          <p:cNvPr id="3" name="Content Placeholder 2"/>
          <p:cNvSpPr txBox="1">
            <a:spLocks/>
          </p:cNvSpPr>
          <p:nvPr/>
        </p:nvSpPr>
        <p:spPr>
          <a:xfrm>
            <a:off x="1727754" y="1089818"/>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200" dirty="0"/>
              <a:t>Oftentimes malfeasant parties will purchase “burner” phones in order to harass or impersonate another individual.</a:t>
            </a:r>
          </a:p>
          <a:p>
            <a:pPr>
              <a:spcBef>
                <a:spcPts val="1200"/>
              </a:spcBef>
              <a:buClr>
                <a:srgbClr val="0070C0"/>
              </a:buClr>
            </a:pPr>
            <a:r>
              <a:rPr lang="en-US" sz="3200" dirty="0">
                <a:hlinkClick r:id="rId3"/>
              </a:rPr>
              <a:t>www.WhitePages.com’s</a:t>
            </a:r>
            <a:r>
              <a:rPr lang="en-US" sz="3200" dirty="0"/>
              <a:t> Pro service will identify the phone carrier for “burner” phones.</a:t>
            </a:r>
          </a:p>
          <a:p>
            <a:pPr>
              <a:spcBef>
                <a:spcPts val="1200"/>
              </a:spcBef>
              <a:buClr>
                <a:srgbClr val="0070C0"/>
              </a:buClr>
            </a:pPr>
            <a:r>
              <a:rPr lang="en-US" sz="3200" dirty="0"/>
              <a:t>A subpoena to the “burner” phone company can reveal the credit card number used to purchase the “burner” phone</a:t>
            </a:r>
          </a:p>
          <a:p>
            <a:pPr>
              <a:spcBef>
                <a:spcPts val="1200"/>
              </a:spcBef>
              <a:buClr>
                <a:srgbClr val="0070C0"/>
              </a:buClr>
            </a:pPr>
            <a:r>
              <a:rPr lang="en-US" sz="3200" dirty="0"/>
              <a:t>A timely preservation of video footage of the store from which the “burner” phone was purchased can reveal the purchaser’s identity.</a:t>
            </a:r>
          </a:p>
          <a:p>
            <a:pPr>
              <a:spcBef>
                <a:spcPts val="1200"/>
              </a:spcBef>
              <a:buClr>
                <a:srgbClr val="0070C0"/>
              </a:buClr>
            </a:pPr>
            <a:endParaRPr lang="en-US" sz="2800" dirty="0"/>
          </a:p>
        </p:txBody>
      </p:sp>
      <p:pic>
        <p:nvPicPr>
          <p:cNvPr id="6" name="Picture 5">
            <a:extLst>
              <a:ext uri="{FF2B5EF4-FFF2-40B4-BE49-F238E27FC236}">
                <a16:creationId xmlns:a16="http://schemas.microsoft.com/office/drawing/2014/main" id="{0B20745C-46A7-4F92-9361-1E0E99D2462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21363240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Records Request – Social Media Company</a:t>
            </a:r>
          </a:p>
        </p:txBody>
      </p:sp>
      <p:sp>
        <p:nvSpPr>
          <p:cNvPr id="3" name="Content Placeholder 2"/>
          <p:cNvSpPr txBox="1">
            <a:spLocks/>
          </p:cNvSpPr>
          <p:nvPr/>
        </p:nvSpPr>
        <p:spPr>
          <a:xfrm>
            <a:off x="1727754" y="1089818"/>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6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spcBef>
                <a:spcPts val="1200"/>
              </a:spcBef>
              <a:buClr>
                <a:srgbClr val="0070C0"/>
              </a:buClr>
              <a:buNone/>
            </a:pPr>
            <a:r>
              <a:rPr lang="en-US" sz="3200" dirty="0"/>
              <a:t>Social Media companies collect and store highly detailed information regarding their users. The class hand out “Twitter Record Request” will return the following information for a given Twitter account:</a:t>
            </a:r>
          </a:p>
          <a:p>
            <a:pPr>
              <a:spcBef>
                <a:spcPts val="1200"/>
              </a:spcBef>
              <a:buClr>
                <a:srgbClr val="0070C0"/>
              </a:buClr>
            </a:pPr>
            <a:r>
              <a:rPr lang="en-US" sz="3200" dirty="0"/>
              <a:t>The email address used to register the Twitter account</a:t>
            </a:r>
          </a:p>
          <a:p>
            <a:pPr>
              <a:spcBef>
                <a:spcPts val="1200"/>
              </a:spcBef>
              <a:buClr>
                <a:srgbClr val="0070C0"/>
              </a:buClr>
            </a:pPr>
            <a:r>
              <a:rPr lang="en-US" sz="3200" dirty="0"/>
              <a:t>The date and time the Twitter was originally activated</a:t>
            </a:r>
          </a:p>
          <a:p>
            <a:pPr>
              <a:spcBef>
                <a:spcPts val="1200"/>
              </a:spcBef>
              <a:buClr>
                <a:srgbClr val="0070C0"/>
              </a:buClr>
            </a:pPr>
            <a:r>
              <a:rPr lang="en-US" sz="3200" dirty="0"/>
              <a:t>The IP address recorded at the time of Account Creation.</a:t>
            </a:r>
          </a:p>
          <a:p>
            <a:pPr>
              <a:spcBef>
                <a:spcPts val="1200"/>
              </a:spcBef>
              <a:buClr>
                <a:srgbClr val="0070C0"/>
              </a:buClr>
            </a:pPr>
            <a:r>
              <a:rPr lang="en-US" sz="3200" dirty="0"/>
              <a:t>All dates and times the Twitter account was accessed by the account owner</a:t>
            </a:r>
          </a:p>
          <a:p>
            <a:pPr>
              <a:spcBef>
                <a:spcPts val="1200"/>
              </a:spcBef>
              <a:buClr>
                <a:srgbClr val="0070C0"/>
              </a:buClr>
            </a:pPr>
            <a:r>
              <a:rPr lang="en-US" sz="3200" dirty="0"/>
              <a:t>All IP addresses and locations including longitude and latitude, if available, of devices accessing the Twitter account</a:t>
            </a:r>
          </a:p>
          <a:p>
            <a:pPr>
              <a:spcBef>
                <a:spcPts val="1200"/>
              </a:spcBef>
              <a:buClr>
                <a:srgbClr val="0070C0"/>
              </a:buClr>
            </a:pPr>
            <a:r>
              <a:rPr lang="en-US" sz="3200" dirty="0"/>
              <a:t>The make and model of all devices accessing the Twitter account</a:t>
            </a:r>
          </a:p>
          <a:p>
            <a:pPr>
              <a:spcBef>
                <a:spcPts val="1200"/>
              </a:spcBef>
              <a:buClr>
                <a:srgbClr val="0070C0"/>
              </a:buClr>
            </a:pPr>
            <a:r>
              <a:rPr lang="en-US" sz="3200" dirty="0"/>
              <a:t>The login verification phone number, if available, associated with the Twitter account</a:t>
            </a:r>
          </a:p>
        </p:txBody>
      </p:sp>
      <p:pic>
        <p:nvPicPr>
          <p:cNvPr id="6" name="Picture 5">
            <a:extLst>
              <a:ext uri="{FF2B5EF4-FFF2-40B4-BE49-F238E27FC236}">
                <a16:creationId xmlns:a16="http://schemas.microsoft.com/office/drawing/2014/main" id="{A988087B-EBB6-4A56-A1D6-4FEE1F69D8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31574051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Twitter War Story</a:t>
            </a:r>
          </a:p>
        </p:txBody>
      </p:sp>
      <p:sp>
        <p:nvSpPr>
          <p:cNvPr id="3" name="Content Placeholder 2"/>
          <p:cNvSpPr txBox="1">
            <a:spLocks/>
          </p:cNvSpPr>
          <p:nvPr/>
        </p:nvSpPr>
        <p:spPr>
          <a:xfrm>
            <a:off x="1727754" y="1089818"/>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200" dirty="0"/>
              <a:t>An opponent of Tyger’s client created a fake Twitter account and then proceeded to tweet harmful information as a method to gain advantage in a law suit.</a:t>
            </a:r>
          </a:p>
          <a:p>
            <a:pPr>
              <a:spcBef>
                <a:spcPts val="1200"/>
              </a:spcBef>
              <a:buClr>
                <a:srgbClr val="0070C0"/>
              </a:buClr>
            </a:pPr>
            <a:r>
              <a:rPr lang="en-US" sz="3200" dirty="0"/>
              <a:t>Twitter responded to the records request with information that proved that the Twitter account had been created by the opponent!</a:t>
            </a:r>
          </a:p>
          <a:p>
            <a:pPr marL="0" indent="0">
              <a:spcBef>
                <a:spcPts val="1200"/>
              </a:spcBef>
              <a:buClr>
                <a:srgbClr val="0070C0"/>
              </a:buClr>
              <a:buNone/>
            </a:pPr>
            <a:endParaRPr lang="en-US" sz="3200" dirty="0"/>
          </a:p>
        </p:txBody>
      </p:sp>
      <p:pic>
        <p:nvPicPr>
          <p:cNvPr id="6" name="Picture 5">
            <a:extLst>
              <a:ext uri="{FF2B5EF4-FFF2-40B4-BE49-F238E27FC236}">
                <a16:creationId xmlns:a16="http://schemas.microsoft.com/office/drawing/2014/main" id="{8318233E-933E-4EE7-A601-839760C5FD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8319474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114582" y="1939229"/>
            <a:ext cx="8913635" cy="40386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lgn="ctr">
              <a:spcBef>
                <a:spcPts val="1200"/>
              </a:spcBef>
              <a:buClr>
                <a:schemeClr val="accent3">
                  <a:lumMod val="75000"/>
                </a:schemeClr>
              </a:buClr>
              <a:buNone/>
              <a:defRPr/>
            </a:pPr>
            <a:r>
              <a:rPr lang="en-US" sz="4800" b="1" dirty="0">
                <a:latin typeface="+mj-lt"/>
              </a:rPr>
              <a:t>QUESTIONS AND ANSWERS:  THERE ARE NO BAD QUESTIONS, SO LET US DISCUSS!</a:t>
            </a:r>
            <a:endParaRPr lang="en-US" sz="4800" b="1" dirty="0"/>
          </a:p>
          <a:p>
            <a:pPr marL="0" indent="0" algn="ctr">
              <a:spcBef>
                <a:spcPts val="1200"/>
              </a:spcBef>
              <a:buClr>
                <a:schemeClr val="accent3">
                  <a:lumMod val="75000"/>
                </a:schemeClr>
              </a:buClr>
              <a:buNone/>
              <a:defRPr/>
            </a:pPr>
            <a:endParaRPr lang="en-US" sz="3200" b="1" dirty="0">
              <a:latin typeface="+mj-lt"/>
            </a:endParaRPr>
          </a:p>
        </p:txBody>
      </p:sp>
      <p:sp>
        <p:nvSpPr>
          <p:cNvPr id="3" name="TextBox 2"/>
          <p:cNvSpPr txBox="1"/>
          <p:nvPr/>
        </p:nvSpPr>
        <p:spPr>
          <a:xfrm>
            <a:off x="2114582" y="400017"/>
            <a:ext cx="86106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1" hangingPunct="1">
              <a:defRPr lang="en-US" sz="3200" b="1" baseline="0">
                <a:solidFill>
                  <a:srgbClr val="00578C"/>
                </a:solidFill>
                <a:latin typeface="Calibri" pitchFamily="34" charset="0"/>
                <a:ea typeface="+mj-ea"/>
                <a:cs typeface="+mj-cs"/>
              </a:defRPr>
            </a:lvl1pPr>
            <a:lvl2pPr eaLnBrk="0" hangingPunct="0">
              <a:defRPr sz="3200" b="1">
                <a:solidFill>
                  <a:srgbClr val="00578C"/>
                </a:solidFill>
                <a:latin typeface="Calibri" pitchFamily="34" charset="0"/>
              </a:defRPr>
            </a:lvl2pPr>
            <a:lvl3pPr eaLnBrk="0" hangingPunct="0">
              <a:defRPr sz="3200" b="1">
                <a:solidFill>
                  <a:srgbClr val="00578C"/>
                </a:solidFill>
                <a:latin typeface="Calibri" pitchFamily="34" charset="0"/>
              </a:defRPr>
            </a:lvl3pPr>
            <a:lvl4pPr eaLnBrk="0" hangingPunct="0">
              <a:defRPr sz="3200" b="1">
                <a:solidFill>
                  <a:srgbClr val="00578C"/>
                </a:solidFill>
                <a:latin typeface="Calibri" pitchFamily="34" charset="0"/>
              </a:defRPr>
            </a:lvl4pPr>
            <a:lvl5pPr eaLnBrk="0" hangingPunct="0">
              <a:defRPr sz="3200" b="1">
                <a:solidFill>
                  <a:srgbClr val="00578C"/>
                </a:solidFill>
                <a:latin typeface="Calibri" pitchFamily="34" charset="0"/>
              </a:defRPr>
            </a:lvl5pPr>
            <a:lvl6pPr marL="457200" fontAlgn="base">
              <a:spcBef>
                <a:spcPct val="0"/>
              </a:spcBef>
              <a:spcAft>
                <a:spcPct val="0"/>
              </a:spcAft>
              <a:defRPr sz="3200" b="1">
                <a:solidFill>
                  <a:srgbClr val="14425D"/>
                </a:solidFill>
                <a:latin typeface="Verdana" pitchFamily="34" charset="0"/>
              </a:defRPr>
            </a:lvl6pPr>
            <a:lvl7pPr marL="914400" fontAlgn="base">
              <a:spcBef>
                <a:spcPct val="0"/>
              </a:spcBef>
              <a:spcAft>
                <a:spcPct val="0"/>
              </a:spcAft>
              <a:defRPr sz="3200" b="1">
                <a:solidFill>
                  <a:srgbClr val="14425D"/>
                </a:solidFill>
                <a:latin typeface="Verdana" pitchFamily="34" charset="0"/>
              </a:defRPr>
            </a:lvl7pPr>
            <a:lvl8pPr marL="1371600" fontAlgn="base">
              <a:spcBef>
                <a:spcPct val="0"/>
              </a:spcBef>
              <a:spcAft>
                <a:spcPct val="0"/>
              </a:spcAft>
              <a:defRPr sz="3200" b="1">
                <a:solidFill>
                  <a:srgbClr val="14425D"/>
                </a:solidFill>
                <a:latin typeface="Verdana" pitchFamily="34" charset="0"/>
              </a:defRPr>
            </a:lvl8pPr>
            <a:lvl9pPr marL="1828800" fontAlgn="base">
              <a:spcBef>
                <a:spcPct val="0"/>
              </a:spcBef>
              <a:spcAft>
                <a:spcPct val="0"/>
              </a:spcAft>
              <a:defRPr sz="3200" b="1">
                <a:solidFill>
                  <a:srgbClr val="14425D"/>
                </a:solidFill>
                <a:latin typeface="Verdana" pitchFamily="34" charset="0"/>
              </a:defRPr>
            </a:lvl9pPr>
            <a:extLst/>
          </a:lstStyle>
          <a:p>
            <a:pPr algn="ctr"/>
            <a:r>
              <a:rPr lang="en-US" sz="5400" dirty="0">
                <a:solidFill>
                  <a:schemeClr val="tx1"/>
                </a:solidFill>
                <a:latin typeface="Corbel" panose="020B0503020204020204" pitchFamily="34" charset="0"/>
              </a:rPr>
              <a:t>Q&amp;A</a:t>
            </a:r>
          </a:p>
        </p:txBody>
      </p:sp>
      <p:pic>
        <p:nvPicPr>
          <p:cNvPr id="5" name="Picture 4">
            <a:extLst>
              <a:ext uri="{FF2B5EF4-FFF2-40B4-BE49-F238E27FC236}">
                <a16:creationId xmlns:a16="http://schemas.microsoft.com/office/drawing/2014/main" id="{8E5B1C59-B43C-458E-986E-038502E967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12750329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84311" y="685801"/>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EXPERT SERVICES</a:t>
            </a:r>
          </a:p>
        </p:txBody>
      </p:sp>
      <p:sp>
        <p:nvSpPr>
          <p:cNvPr id="3" name="Content Placeholder 2"/>
          <p:cNvSpPr txBox="1">
            <a:spLocks/>
          </p:cNvSpPr>
          <p:nvPr/>
        </p:nvSpPr>
        <p:spPr>
          <a:xfrm>
            <a:off x="2405357" y="1569777"/>
            <a:ext cx="7924800"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2800" dirty="0">
                <a:latin typeface="+mj-lt"/>
              </a:rPr>
              <a:t>Internal investigations</a:t>
            </a:r>
          </a:p>
          <a:p>
            <a:pPr>
              <a:spcBef>
                <a:spcPts val="1200"/>
              </a:spcBef>
              <a:buClr>
                <a:srgbClr val="0070C0"/>
              </a:buClr>
            </a:pPr>
            <a:r>
              <a:rPr lang="en-US" sz="2800" dirty="0">
                <a:latin typeface="+mj-lt"/>
              </a:rPr>
              <a:t>Forensic collection, analysis, reporting and testimony</a:t>
            </a:r>
          </a:p>
          <a:p>
            <a:pPr>
              <a:spcBef>
                <a:spcPts val="1200"/>
              </a:spcBef>
              <a:buClr>
                <a:srgbClr val="0070C0"/>
              </a:buClr>
            </a:pPr>
            <a:r>
              <a:rPr lang="en-US" sz="2800" dirty="0">
                <a:latin typeface="+mj-lt"/>
              </a:rPr>
              <a:t>Electronic discovery hosted review services</a:t>
            </a:r>
          </a:p>
          <a:p>
            <a:pPr>
              <a:spcBef>
                <a:spcPts val="1200"/>
              </a:spcBef>
              <a:buClr>
                <a:srgbClr val="0070C0"/>
              </a:buClr>
            </a:pPr>
            <a:r>
              <a:rPr lang="en-US" sz="2800" dirty="0">
                <a:latin typeface="+mj-lt"/>
              </a:rPr>
              <a:t>Managed review</a:t>
            </a:r>
          </a:p>
          <a:p>
            <a:pPr>
              <a:spcBef>
                <a:spcPts val="1200"/>
              </a:spcBef>
              <a:buClr>
                <a:srgbClr val="0070C0"/>
              </a:buClr>
            </a:pPr>
            <a:r>
              <a:rPr lang="en-US" sz="2800" dirty="0">
                <a:latin typeface="+mj-lt"/>
              </a:rPr>
              <a:t>International court reporting</a:t>
            </a:r>
          </a:p>
          <a:p>
            <a:pPr>
              <a:spcBef>
                <a:spcPts val="1200"/>
              </a:spcBef>
              <a:buClr>
                <a:srgbClr val="0070C0"/>
              </a:buClr>
            </a:pPr>
            <a:r>
              <a:rPr lang="en-US" sz="2800" dirty="0">
                <a:latin typeface="+mj-lt"/>
              </a:rPr>
              <a:t>Trial support experts</a:t>
            </a:r>
          </a:p>
        </p:txBody>
      </p:sp>
      <p:pic>
        <p:nvPicPr>
          <p:cNvPr id="6" name="Picture 5">
            <a:extLst>
              <a:ext uri="{FF2B5EF4-FFF2-40B4-BE49-F238E27FC236}">
                <a16:creationId xmlns:a16="http://schemas.microsoft.com/office/drawing/2014/main" id="{6C03EF98-8875-4195-AFB7-1B0C56595B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635697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114582" y="1939229"/>
            <a:ext cx="8913635" cy="40386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lgn="ctr">
              <a:spcBef>
                <a:spcPts val="1200"/>
              </a:spcBef>
              <a:buClr>
                <a:schemeClr val="accent3">
                  <a:lumMod val="75000"/>
                </a:schemeClr>
              </a:buClr>
              <a:buNone/>
              <a:defRPr/>
            </a:pPr>
            <a:r>
              <a:rPr lang="en-US" sz="3200" b="1" dirty="0"/>
              <a:t>Laurence D. Lieb, CASA</a:t>
            </a:r>
          </a:p>
          <a:p>
            <a:pPr marL="0" indent="0" algn="ctr">
              <a:spcBef>
                <a:spcPts val="1200"/>
              </a:spcBef>
              <a:buClr>
                <a:schemeClr val="accent3">
                  <a:lumMod val="75000"/>
                </a:schemeClr>
              </a:buClr>
              <a:buNone/>
              <a:defRPr/>
            </a:pPr>
            <a:r>
              <a:rPr lang="en-US" sz="3200" b="1" dirty="0"/>
              <a:t>support@forensics.one  |  312-613-4240</a:t>
            </a:r>
          </a:p>
          <a:p>
            <a:pPr marL="0" indent="0" algn="ctr">
              <a:spcBef>
                <a:spcPts val="1200"/>
              </a:spcBef>
              <a:buClr>
                <a:schemeClr val="accent3">
                  <a:lumMod val="75000"/>
                </a:schemeClr>
              </a:buClr>
              <a:buNone/>
              <a:defRPr/>
            </a:pPr>
            <a:endParaRPr lang="en-US" sz="3200" b="1" dirty="0">
              <a:latin typeface="+mj-lt"/>
            </a:endParaRPr>
          </a:p>
        </p:txBody>
      </p:sp>
      <p:sp>
        <p:nvSpPr>
          <p:cNvPr id="3" name="TextBox 2"/>
          <p:cNvSpPr txBox="1"/>
          <p:nvPr/>
        </p:nvSpPr>
        <p:spPr>
          <a:xfrm>
            <a:off x="2114582" y="400017"/>
            <a:ext cx="86106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1" hangingPunct="1">
              <a:defRPr lang="en-US" sz="3200" b="1" baseline="0">
                <a:solidFill>
                  <a:srgbClr val="00578C"/>
                </a:solidFill>
                <a:latin typeface="Calibri" pitchFamily="34" charset="0"/>
                <a:ea typeface="+mj-ea"/>
                <a:cs typeface="+mj-cs"/>
              </a:defRPr>
            </a:lvl1pPr>
            <a:lvl2pPr eaLnBrk="0" hangingPunct="0">
              <a:defRPr sz="3200" b="1">
                <a:solidFill>
                  <a:srgbClr val="00578C"/>
                </a:solidFill>
                <a:latin typeface="Calibri" pitchFamily="34" charset="0"/>
              </a:defRPr>
            </a:lvl2pPr>
            <a:lvl3pPr eaLnBrk="0" hangingPunct="0">
              <a:defRPr sz="3200" b="1">
                <a:solidFill>
                  <a:srgbClr val="00578C"/>
                </a:solidFill>
                <a:latin typeface="Calibri" pitchFamily="34" charset="0"/>
              </a:defRPr>
            </a:lvl3pPr>
            <a:lvl4pPr eaLnBrk="0" hangingPunct="0">
              <a:defRPr sz="3200" b="1">
                <a:solidFill>
                  <a:srgbClr val="00578C"/>
                </a:solidFill>
                <a:latin typeface="Calibri" pitchFamily="34" charset="0"/>
              </a:defRPr>
            </a:lvl4pPr>
            <a:lvl5pPr eaLnBrk="0" hangingPunct="0">
              <a:defRPr sz="3200" b="1">
                <a:solidFill>
                  <a:srgbClr val="00578C"/>
                </a:solidFill>
                <a:latin typeface="Calibri" pitchFamily="34" charset="0"/>
              </a:defRPr>
            </a:lvl5pPr>
            <a:lvl6pPr marL="457200" fontAlgn="base">
              <a:spcBef>
                <a:spcPct val="0"/>
              </a:spcBef>
              <a:spcAft>
                <a:spcPct val="0"/>
              </a:spcAft>
              <a:defRPr sz="3200" b="1">
                <a:solidFill>
                  <a:srgbClr val="14425D"/>
                </a:solidFill>
                <a:latin typeface="Verdana" pitchFamily="34" charset="0"/>
              </a:defRPr>
            </a:lvl6pPr>
            <a:lvl7pPr marL="914400" fontAlgn="base">
              <a:spcBef>
                <a:spcPct val="0"/>
              </a:spcBef>
              <a:spcAft>
                <a:spcPct val="0"/>
              </a:spcAft>
              <a:defRPr sz="3200" b="1">
                <a:solidFill>
                  <a:srgbClr val="14425D"/>
                </a:solidFill>
                <a:latin typeface="Verdana" pitchFamily="34" charset="0"/>
              </a:defRPr>
            </a:lvl7pPr>
            <a:lvl8pPr marL="1371600" fontAlgn="base">
              <a:spcBef>
                <a:spcPct val="0"/>
              </a:spcBef>
              <a:spcAft>
                <a:spcPct val="0"/>
              </a:spcAft>
              <a:defRPr sz="3200" b="1">
                <a:solidFill>
                  <a:srgbClr val="14425D"/>
                </a:solidFill>
                <a:latin typeface="Verdana" pitchFamily="34" charset="0"/>
              </a:defRPr>
            </a:lvl8pPr>
            <a:lvl9pPr marL="1828800" fontAlgn="base">
              <a:spcBef>
                <a:spcPct val="0"/>
              </a:spcBef>
              <a:spcAft>
                <a:spcPct val="0"/>
              </a:spcAft>
              <a:defRPr sz="3200" b="1">
                <a:solidFill>
                  <a:srgbClr val="14425D"/>
                </a:solidFill>
                <a:latin typeface="Verdana" pitchFamily="34" charset="0"/>
              </a:defRPr>
            </a:lvl9pPr>
            <a:extLst/>
          </a:lstStyle>
          <a:p>
            <a:pPr algn="ctr"/>
            <a:r>
              <a:rPr lang="en-US" sz="5400" dirty="0">
                <a:solidFill>
                  <a:schemeClr val="tx1"/>
                </a:solidFill>
                <a:latin typeface="Corbel" panose="020B0503020204020204" pitchFamily="34" charset="0"/>
              </a:rPr>
              <a:t>Thank You</a:t>
            </a:r>
          </a:p>
        </p:txBody>
      </p:sp>
      <p:pic>
        <p:nvPicPr>
          <p:cNvPr id="5" name="Picture 4">
            <a:extLst>
              <a:ext uri="{FF2B5EF4-FFF2-40B4-BE49-F238E27FC236}">
                <a16:creationId xmlns:a16="http://schemas.microsoft.com/office/drawing/2014/main" id="{05D0721B-3D6C-49AA-B85E-552D96AC3B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0800" y="4188462"/>
            <a:ext cx="3997506" cy="2414693"/>
          </a:xfrm>
          <a:prstGeom prst="rect">
            <a:avLst/>
          </a:prstGeom>
        </p:spPr>
      </p:pic>
    </p:spTree>
    <p:extLst>
      <p:ext uri="{BB962C8B-B14F-4D97-AF65-F5344CB8AC3E}">
        <p14:creationId xmlns:p14="http://schemas.microsoft.com/office/powerpoint/2010/main" val="1755105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9"/>
            <a:ext cx="8574622" cy="1725082"/>
          </a:xfrm>
        </p:spPr>
        <p:txBody>
          <a:bodyPr>
            <a:normAutofit/>
          </a:bodyPr>
          <a:lstStyle/>
          <a:p>
            <a:r>
              <a:rPr lang="en-US" sz="4400" b="1" dirty="0">
                <a:ea typeface="Calibri" panose="020F0502020204030204" pitchFamily="34" charset="0"/>
                <a:cs typeface="Times New Roman" panose="02020603050405020304" pitchFamily="18" charset="0"/>
              </a:rPr>
              <a:t>Historical Challenges with Employee Turnover</a:t>
            </a:r>
            <a:endParaRPr lang="en-US" sz="4400" dirty="0"/>
          </a:p>
        </p:txBody>
      </p:sp>
      <p:pic>
        <p:nvPicPr>
          <p:cNvPr id="5" name="Picture 4">
            <a:extLst>
              <a:ext uri="{FF2B5EF4-FFF2-40B4-BE49-F238E27FC236}">
                <a16:creationId xmlns:a16="http://schemas.microsoft.com/office/drawing/2014/main" id="{B0A69B1B-1EDB-4CA6-95DB-58A2A9A459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78950" y="5220270"/>
            <a:ext cx="2289356" cy="1382885"/>
          </a:xfrm>
          <a:prstGeom prst="rect">
            <a:avLst/>
          </a:prstGeom>
        </p:spPr>
      </p:pic>
    </p:spTree>
    <p:extLst>
      <p:ext uri="{BB962C8B-B14F-4D97-AF65-F5344CB8AC3E}">
        <p14:creationId xmlns:p14="http://schemas.microsoft.com/office/powerpoint/2010/main" val="2206109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Common Employee Turnover Challenges</a:t>
            </a:r>
          </a:p>
        </p:txBody>
      </p:sp>
      <p:sp>
        <p:nvSpPr>
          <p:cNvPr id="3" name="Content Placeholder 2"/>
          <p:cNvSpPr txBox="1">
            <a:spLocks/>
          </p:cNvSpPr>
          <p:nvPr/>
        </p:nvSpPr>
        <p:spPr>
          <a:xfrm>
            <a:off x="1844946" y="11967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925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latin typeface="+mj-lt"/>
              </a:rPr>
              <a:t>Organization’s current IT policy calls for the ex-employees’ devices and accounts to be </a:t>
            </a:r>
            <a:r>
              <a:rPr lang="en-US" sz="3600" b="1" dirty="0">
                <a:latin typeface="+mj-lt"/>
              </a:rPr>
              <a:t>“wiped” </a:t>
            </a:r>
            <a:r>
              <a:rPr lang="en-US" sz="3600" dirty="0">
                <a:latin typeface="+mj-lt"/>
              </a:rPr>
              <a:t>and re-purposed for new employees’ use including:</a:t>
            </a:r>
          </a:p>
          <a:p>
            <a:pPr lvl="1">
              <a:spcBef>
                <a:spcPts val="1200"/>
              </a:spcBef>
              <a:buClr>
                <a:srgbClr val="0070C0"/>
              </a:buClr>
            </a:pPr>
            <a:r>
              <a:rPr lang="en-US" sz="3200" dirty="0">
                <a:latin typeface="+mj-lt"/>
              </a:rPr>
              <a:t>Company issued workstations (laptop or desktop computer)</a:t>
            </a:r>
          </a:p>
          <a:p>
            <a:pPr lvl="1">
              <a:spcBef>
                <a:spcPts val="1200"/>
              </a:spcBef>
              <a:buClr>
                <a:srgbClr val="0070C0"/>
              </a:buClr>
            </a:pPr>
            <a:r>
              <a:rPr lang="en-US" sz="3600" dirty="0"/>
              <a:t>“Home” or “Personal” directories</a:t>
            </a:r>
          </a:p>
          <a:p>
            <a:pPr lvl="1">
              <a:spcBef>
                <a:spcPts val="1200"/>
              </a:spcBef>
              <a:buClr>
                <a:srgbClr val="0070C0"/>
              </a:buClr>
            </a:pPr>
            <a:r>
              <a:rPr lang="en-US" sz="3600" dirty="0">
                <a:latin typeface="+mj-lt"/>
              </a:rPr>
              <a:t>Company issued smartphone</a:t>
            </a:r>
          </a:p>
          <a:p>
            <a:pPr>
              <a:spcBef>
                <a:spcPts val="1200"/>
              </a:spcBef>
              <a:buClr>
                <a:srgbClr val="0070C0"/>
              </a:buClr>
            </a:pPr>
            <a:endParaRPr lang="en-US" sz="3600" dirty="0">
              <a:latin typeface="+mj-lt"/>
            </a:endParaRPr>
          </a:p>
          <a:p>
            <a:pPr>
              <a:spcBef>
                <a:spcPts val="1200"/>
              </a:spcBef>
              <a:buClr>
                <a:srgbClr val="0070C0"/>
              </a:buClr>
            </a:pPr>
            <a:endParaRPr lang="en-US" sz="3600" dirty="0">
              <a:latin typeface="+mj-lt"/>
            </a:endParaRPr>
          </a:p>
          <a:p>
            <a:pPr>
              <a:spcBef>
                <a:spcPts val="1200"/>
              </a:spcBef>
              <a:buClr>
                <a:srgbClr val="0070C0"/>
              </a:buClr>
            </a:pPr>
            <a:endParaRPr lang="en-US" sz="3600" dirty="0">
              <a:latin typeface="+mj-lt"/>
            </a:endParaRPr>
          </a:p>
        </p:txBody>
      </p:sp>
      <p:pic>
        <p:nvPicPr>
          <p:cNvPr id="6" name="Picture 5">
            <a:extLst>
              <a:ext uri="{FF2B5EF4-FFF2-40B4-BE49-F238E27FC236}">
                <a16:creationId xmlns:a16="http://schemas.microsoft.com/office/drawing/2014/main" id="{FE5B05BF-AA5A-4A45-B7DB-F9A0061E3D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78950" y="5220270"/>
            <a:ext cx="2289356" cy="1382885"/>
          </a:xfrm>
          <a:prstGeom prst="rect">
            <a:avLst/>
          </a:prstGeom>
        </p:spPr>
      </p:pic>
    </p:spTree>
    <p:extLst>
      <p:ext uri="{BB962C8B-B14F-4D97-AF65-F5344CB8AC3E}">
        <p14:creationId xmlns:p14="http://schemas.microsoft.com/office/powerpoint/2010/main" val="961499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08585" y="2549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Common Employee Turnover Challenges  – Pt. 2</a:t>
            </a:r>
          </a:p>
        </p:txBody>
      </p:sp>
      <p:sp>
        <p:nvSpPr>
          <p:cNvPr id="3" name="Content Placeholder 2"/>
          <p:cNvSpPr txBox="1">
            <a:spLocks/>
          </p:cNvSpPr>
          <p:nvPr/>
        </p:nvSpPr>
        <p:spPr>
          <a:xfrm>
            <a:off x="1844946" y="11967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latin typeface="+mj-lt"/>
              </a:rPr>
              <a:t>No written nor practiced policy exists to insure all organization-provided accounts’ passwords are immediately changed upon employee termination.</a:t>
            </a:r>
          </a:p>
          <a:p>
            <a:pPr marL="0" indent="0">
              <a:spcBef>
                <a:spcPts val="1200"/>
              </a:spcBef>
              <a:buClr>
                <a:srgbClr val="0070C0"/>
              </a:buClr>
              <a:buNone/>
            </a:pPr>
            <a:r>
              <a:rPr lang="en-US" sz="3600" dirty="0">
                <a:latin typeface="+mj-lt"/>
              </a:rPr>
              <a:t>It is </a:t>
            </a:r>
            <a:r>
              <a:rPr lang="en-US" sz="3600" b="1" dirty="0">
                <a:latin typeface="+mj-lt"/>
              </a:rPr>
              <a:t>common</a:t>
            </a:r>
            <a:r>
              <a:rPr lang="en-US" sz="3600" dirty="0">
                <a:latin typeface="+mj-lt"/>
              </a:rPr>
              <a:t> to encounter evidence of ex-employees accessing company business systems weeks after being terminated.</a:t>
            </a:r>
          </a:p>
        </p:txBody>
      </p:sp>
      <p:pic>
        <p:nvPicPr>
          <p:cNvPr id="6" name="Picture 5">
            <a:extLst>
              <a:ext uri="{FF2B5EF4-FFF2-40B4-BE49-F238E27FC236}">
                <a16:creationId xmlns:a16="http://schemas.microsoft.com/office/drawing/2014/main" id="{55BAA1AC-1791-4B18-93B1-1DB9DA2169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78950" y="5220270"/>
            <a:ext cx="2289356" cy="1382885"/>
          </a:xfrm>
          <a:prstGeom prst="rect">
            <a:avLst/>
          </a:prstGeom>
        </p:spPr>
      </p:pic>
    </p:spTree>
    <p:extLst>
      <p:ext uri="{BB962C8B-B14F-4D97-AF65-F5344CB8AC3E}">
        <p14:creationId xmlns:p14="http://schemas.microsoft.com/office/powerpoint/2010/main" val="112407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91135" y="242249"/>
            <a:ext cx="10018713" cy="633202"/>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fontScale="90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Common Employee Turnover Challenges – Pt. 3</a:t>
            </a:r>
          </a:p>
        </p:txBody>
      </p:sp>
      <p:sp>
        <p:nvSpPr>
          <p:cNvPr id="3" name="Content Placeholder 2"/>
          <p:cNvSpPr txBox="1">
            <a:spLocks/>
          </p:cNvSpPr>
          <p:nvPr/>
        </p:nvSpPr>
        <p:spPr>
          <a:xfrm>
            <a:off x="1844946" y="1196755"/>
            <a:ext cx="9782094" cy="46783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200"/>
              </a:spcBef>
              <a:buClr>
                <a:srgbClr val="0070C0"/>
              </a:buClr>
            </a:pPr>
            <a:r>
              <a:rPr lang="en-US" sz="3600" dirty="0">
                <a:latin typeface="+mj-lt"/>
              </a:rPr>
              <a:t>No written nor practiced IT/Legal policy exists to preserve key “logs” of activity from organizational business systems.</a:t>
            </a:r>
          </a:p>
          <a:p>
            <a:pPr>
              <a:spcBef>
                <a:spcPts val="1200"/>
              </a:spcBef>
              <a:buClr>
                <a:srgbClr val="0070C0"/>
              </a:buClr>
            </a:pPr>
            <a:r>
              <a:rPr lang="en-US" sz="3600" dirty="0">
                <a:latin typeface="+mj-lt"/>
              </a:rPr>
              <a:t>Most “user” activity logs generated by business systems such as Office365 are ephemeral in nature and must be preserved before they are no longer accessible.  </a:t>
            </a:r>
          </a:p>
          <a:p>
            <a:pPr>
              <a:spcBef>
                <a:spcPts val="1200"/>
              </a:spcBef>
              <a:buClr>
                <a:srgbClr val="0070C0"/>
              </a:buClr>
            </a:pPr>
            <a:r>
              <a:rPr lang="en-US" sz="3600" dirty="0">
                <a:latin typeface="+mj-lt"/>
              </a:rPr>
              <a:t>Analysis of such logs, which include such important information as files being downloaded, commonly reveal misappropriation of company trade secrets.</a:t>
            </a:r>
          </a:p>
        </p:txBody>
      </p:sp>
      <p:pic>
        <p:nvPicPr>
          <p:cNvPr id="6" name="Picture 5">
            <a:extLst>
              <a:ext uri="{FF2B5EF4-FFF2-40B4-BE49-F238E27FC236}">
                <a16:creationId xmlns:a16="http://schemas.microsoft.com/office/drawing/2014/main" id="{FFB75D0B-B102-4CAB-A336-7B183F82B4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2056062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9"/>
            <a:ext cx="8574622" cy="1725082"/>
          </a:xfrm>
        </p:spPr>
        <p:txBody>
          <a:bodyPr>
            <a:normAutofit fontScale="90000"/>
          </a:bodyPr>
          <a:lstStyle/>
          <a:p>
            <a:r>
              <a:rPr lang="en-US" sz="4400" b="1" dirty="0">
                <a:ea typeface="Calibri" panose="020F0502020204030204" pitchFamily="34" charset="0"/>
                <a:cs typeface="Times New Roman" panose="02020603050405020304" pitchFamily="18" charset="0"/>
              </a:rPr>
              <a:t>Immediate Steps to Take When Key Employees Leave an Organization</a:t>
            </a:r>
            <a:endParaRPr lang="en-US" sz="4400" dirty="0"/>
          </a:p>
        </p:txBody>
      </p:sp>
      <p:pic>
        <p:nvPicPr>
          <p:cNvPr id="5" name="Picture 4">
            <a:extLst>
              <a:ext uri="{FF2B5EF4-FFF2-40B4-BE49-F238E27FC236}">
                <a16:creationId xmlns:a16="http://schemas.microsoft.com/office/drawing/2014/main" id="{BC3F9562-4052-4BD9-8B6F-36A993680E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7972" y="5715000"/>
            <a:ext cx="1470334" cy="888155"/>
          </a:xfrm>
          <a:prstGeom prst="rect">
            <a:avLst/>
          </a:prstGeom>
        </p:spPr>
      </p:pic>
    </p:spTree>
    <p:extLst>
      <p:ext uri="{BB962C8B-B14F-4D97-AF65-F5344CB8AC3E}">
        <p14:creationId xmlns:p14="http://schemas.microsoft.com/office/powerpoint/2010/main" val="34227021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1303</TotalTime>
  <Words>5677</Words>
  <Application>Microsoft Office PowerPoint</Application>
  <PresentationFormat>Widescreen</PresentationFormat>
  <Paragraphs>299</Paragraphs>
  <Slides>45</Slides>
  <Notes>36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Corbel</vt:lpstr>
      <vt:lpstr>Parallax</vt:lpstr>
      <vt:lpstr>Employee Turnover and  Computer Forensic Analysis Best Practices</vt:lpstr>
      <vt:lpstr>PowerPoint Presentation</vt:lpstr>
      <vt:lpstr>Class Ground Rules</vt:lpstr>
      <vt:lpstr>PowerPoint Presentation</vt:lpstr>
      <vt:lpstr>Historical Challenges with Employee Turnover</vt:lpstr>
      <vt:lpstr>PowerPoint Presentation</vt:lpstr>
      <vt:lpstr>PowerPoint Presentation</vt:lpstr>
      <vt:lpstr>PowerPoint Presentation</vt:lpstr>
      <vt:lpstr>Immediate Steps to Take When Key Employees Leave an Organization</vt:lpstr>
      <vt:lpstr>PowerPoint Presentation</vt:lpstr>
      <vt:lpstr>PowerPoint Presentation</vt:lpstr>
      <vt:lpstr>PowerPoint Presentation</vt:lpstr>
      <vt:lpstr>WORKSTATION FORENSIC IMAGING</vt:lpstr>
      <vt:lpstr>PowerPoint Presentation</vt:lpstr>
      <vt:lpstr>PowerPoint Presentation</vt:lpstr>
      <vt:lpstr>PowerPoint Presentation</vt:lpstr>
      <vt:lpstr>Forensic Analysis Best Practices</vt:lpstr>
      <vt:lpstr>PowerPoint Presentation</vt:lpstr>
      <vt:lpstr>PowerPoint Presentation</vt:lpstr>
      <vt:lpstr>Evidence Recoverable From Computers and Smartphones</vt:lpstr>
      <vt:lpstr>PowerPoint Presentation</vt:lpstr>
      <vt:lpstr>PowerPoint Presentation</vt:lpstr>
      <vt:lpstr>War Stories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3rd Party Subpoenas to Phone Carriers and Social Media Companies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Larry Lieb</dc:creator>
  <cp:lastModifiedBy>Laurence Lieb</cp:lastModifiedBy>
  <cp:revision>98</cp:revision>
  <dcterms:created xsi:type="dcterms:W3CDTF">2016-09-23T02:49:01Z</dcterms:created>
  <dcterms:modified xsi:type="dcterms:W3CDTF">2019-06-19T15:52:21Z</dcterms:modified>
</cp:coreProperties>
</file>